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5"/>
  </p:notesMasterIdLst>
  <p:sldIdLst>
    <p:sldId id="328" r:id="rId5"/>
    <p:sldId id="339" r:id="rId6"/>
    <p:sldId id="344" r:id="rId7"/>
    <p:sldId id="321" r:id="rId8"/>
    <p:sldId id="308" r:id="rId9"/>
    <p:sldId id="310" r:id="rId10"/>
    <p:sldId id="311" r:id="rId11"/>
    <p:sldId id="312" r:id="rId12"/>
    <p:sldId id="314" r:id="rId13"/>
    <p:sldId id="315" r:id="rId14"/>
    <p:sldId id="316" r:id="rId15"/>
    <p:sldId id="307" r:id="rId16"/>
    <p:sldId id="335" r:id="rId17"/>
    <p:sldId id="323" r:id="rId18"/>
    <p:sldId id="336" r:id="rId19"/>
    <p:sldId id="325" r:id="rId20"/>
    <p:sldId id="342" r:id="rId21"/>
    <p:sldId id="324" r:id="rId22"/>
    <p:sldId id="305" r:id="rId23"/>
    <p:sldId id="34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9D"/>
    <a:srgbClr val="041E42"/>
    <a:srgbClr val="A89968"/>
    <a:srgbClr val="FFF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04542-E684-44BF-A8DA-383FD29AB31F}" v="21" dt="2024-02-20T18:47:58.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p:restoredTop sz="94694"/>
  </p:normalViewPr>
  <p:slideViewPr>
    <p:cSldViewPr snapToGrid="0" snapToObjects="1">
      <p:cViewPr varScale="1">
        <p:scale>
          <a:sx n="105" d="100"/>
          <a:sy n="105"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DCA0B-7AA1-4520-9FA9-560DE924DF4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C1BAFF9-B4BC-47AB-8BAF-59A34FF3477C}">
      <dgm:prSet/>
      <dgm:spPr/>
      <dgm:t>
        <a:bodyPr/>
        <a:lstStyle/>
        <a:p>
          <a:r>
            <a:rPr lang="en-US" dirty="0">
              <a:latin typeface="Georgia" panose="02040502050405020303" pitchFamily="18" charset="0"/>
            </a:rPr>
            <a:t>CPT is only authorized for a specific employer, location, and dates</a:t>
          </a:r>
        </a:p>
      </dgm:t>
    </dgm:pt>
    <dgm:pt modelId="{92E1B54A-C7C5-437C-A1E6-3A171DC1AA78}" type="parTrans" cxnId="{73658F50-A38A-41FD-ADD2-E4721A481C00}">
      <dgm:prSet/>
      <dgm:spPr/>
      <dgm:t>
        <a:bodyPr/>
        <a:lstStyle/>
        <a:p>
          <a:endParaRPr lang="en-US"/>
        </a:p>
      </dgm:t>
    </dgm:pt>
    <dgm:pt modelId="{B577931C-3E8C-408E-90A9-B989AA59C588}" type="sibTrans" cxnId="{73658F50-A38A-41FD-ADD2-E4721A481C00}">
      <dgm:prSet/>
      <dgm:spPr/>
      <dgm:t>
        <a:bodyPr/>
        <a:lstStyle/>
        <a:p>
          <a:endParaRPr lang="en-US"/>
        </a:p>
      </dgm:t>
    </dgm:pt>
    <dgm:pt modelId="{FFB7B58D-0518-4B0A-9770-B2DA3FFA8F3C}">
      <dgm:prSet/>
      <dgm:spPr/>
      <dgm:t>
        <a:bodyPr/>
        <a:lstStyle/>
        <a:p>
          <a:r>
            <a:rPr lang="en-US" dirty="0">
              <a:latin typeface="Georgia" panose="02040502050405020303" pitchFamily="18" charset="0"/>
            </a:rPr>
            <a:t>It can be part-time (20 hours or less) or full-time (over 20 hours)</a:t>
          </a:r>
        </a:p>
      </dgm:t>
    </dgm:pt>
    <dgm:pt modelId="{E03F0B74-3DA2-408A-83F2-625E89C11B26}" type="parTrans" cxnId="{91E33D08-11C6-4EAC-8DFF-A521D80B6EA3}">
      <dgm:prSet/>
      <dgm:spPr/>
      <dgm:t>
        <a:bodyPr/>
        <a:lstStyle/>
        <a:p>
          <a:endParaRPr lang="en-US"/>
        </a:p>
      </dgm:t>
    </dgm:pt>
    <dgm:pt modelId="{82F657AF-FF16-4D25-A700-E9EF351A8D03}" type="sibTrans" cxnId="{91E33D08-11C6-4EAC-8DFF-A521D80B6EA3}">
      <dgm:prSet/>
      <dgm:spPr/>
      <dgm:t>
        <a:bodyPr/>
        <a:lstStyle/>
        <a:p>
          <a:endParaRPr lang="en-US"/>
        </a:p>
      </dgm:t>
    </dgm:pt>
    <dgm:pt modelId="{186C12F3-3E0E-4D9F-AB38-DE1BE5521422}">
      <dgm:prSet/>
      <dgm:spPr/>
      <dgm:t>
        <a:bodyPr/>
        <a:lstStyle/>
        <a:p>
          <a:r>
            <a:rPr lang="en-US" b="1" dirty="0">
              <a:latin typeface="Georgia" panose="02040502050405020303" pitchFamily="18" charset="0"/>
            </a:rPr>
            <a:t>12 months or more of </a:t>
          </a:r>
          <a:r>
            <a:rPr lang="en-US" b="0" dirty="0">
              <a:latin typeface="Georgia" panose="02040502050405020303" pitchFamily="18" charset="0"/>
            </a:rPr>
            <a:t>full-time</a:t>
          </a:r>
          <a:r>
            <a:rPr lang="en-US" b="1" dirty="0">
              <a:latin typeface="Georgia" panose="02040502050405020303" pitchFamily="18" charset="0"/>
            </a:rPr>
            <a:t> CPT will make you </a:t>
          </a:r>
          <a:r>
            <a:rPr lang="en-US" b="1" u="sng" dirty="0">
              <a:latin typeface="Georgia" panose="02040502050405020303" pitchFamily="18" charset="0"/>
            </a:rPr>
            <a:t>ineligible</a:t>
          </a:r>
          <a:r>
            <a:rPr lang="en-US" b="1" dirty="0">
              <a:latin typeface="Georgia" panose="02040502050405020303" pitchFamily="18" charset="0"/>
            </a:rPr>
            <a:t> for OPT</a:t>
          </a:r>
        </a:p>
      </dgm:t>
    </dgm:pt>
    <dgm:pt modelId="{43A4483D-C6BA-4DDB-BC07-51A1D75D8150}" type="parTrans" cxnId="{7779CCDC-E9E5-41F9-B726-98AE5EB04AFC}">
      <dgm:prSet/>
      <dgm:spPr/>
      <dgm:t>
        <a:bodyPr/>
        <a:lstStyle/>
        <a:p>
          <a:endParaRPr lang="en-US"/>
        </a:p>
      </dgm:t>
    </dgm:pt>
    <dgm:pt modelId="{FC1B7DF7-2D9B-46DF-A50D-F78F311E4839}" type="sibTrans" cxnId="{7779CCDC-E9E5-41F9-B726-98AE5EB04AFC}">
      <dgm:prSet/>
      <dgm:spPr/>
      <dgm:t>
        <a:bodyPr/>
        <a:lstStyle/>
        <a:p>
          <a:endParaRPr lang="en-US"/>
        </a:p>
      </dgm:t>
    </dgm:pt>
    <dgm:pt modelId="{629F5F15-52D7-465F-A0B7-15D96B0BFCFC}">
      <dgm:prSet/>
      <dgm:spPr/>
      <dgm:t>
        <a:bodyPr/>
        <a:lstStyle/>
        <a:p>
          <a:r>
            <a:rPr lang="en-US" dirty="0">
              <a:latin typeface="Georgia" panose="02040502050405020303" pitchFamily="18" charset="0"/>
            </a:rPr>
            <a:t>Part-time CPT does not impact eligibility for OPT</a:t>
          </a:r>
        </a:p>
      </dgm:t>
    </dgm:pt>
    <dgm:pt modelId="{5A6FECD8-7820-447F-AF33-30371B75622C}" type="parTrans" cxnId="{67007C1C-F656-49D2-8BE3-7B2B4F126DB2}">
      <dgm:prSet/>
      <dgm:spPr/>
      <dgm:t>
        <a:bodyPr/>
        <a:lstStyle/>
        <a:p>
          <a:endParaRPr lang="en-US"/>
        </a:p>
      </dgm:t>
    </dgm:pt>
    <dgm:pt modelId="{80E0E17E-86AF-44B9-BEB9-4D3602D52AEF}" type="sibTrans" cxnId="{67007C1C-F656-49D2-8BE3-7B2B4F126DB2}">
      <dgm:prSet/>
      <dgm:spPr/>
      <dgm:t>
        <a:bodyPr/>
        <a:lstStyle/>
        <a:p>
          <a:endParaRPr lang="en-US"/>
        </a:p>
      </dgm:t>
    </dgm:pt>
    <dgm:pt modelId="{14C8495F-180B-4F53-AD26-7BD3603BDF51}">
      <dgm:prSet/>
      <dgm:spPr/>
      <dgm:t>
        <a:bodyPr/>
        <a:lstStyle/>
        <a:p>
          <a:r>
            <a:rPr lang="en-US" dirty="0">
              <a:latin typeface="Georgia" panose="02040502050405020303" pitchFamily="18" charset="0"/>
            </a:rPr>
            <a:t>You must maintain full-time enrollment while on CPT.  What is considered F/T enrollment during CPT varies by program.</a:t>
          </a:r>
        </a:p>
      </dgm:t>
    </dgm:pt>
    <dgm:pt modelId="{CE1664D6-2B2C-468C-A788-12790EE34820}" type="parTrans" cxnId="{99EDAB30-F07B-43B6-A7B1-0C6C094F8088}">
      <dgm:prSet/>
      <dgm:spPr/>
      <dgm:t>
        <a:bodyPr/>
        <a:lstStyle/>
        <a:p>
          <a:endParaRPr lang="en-US"/>
        </a:p>
      </dgm:t>
    </dgm:pt>
    <dgm:pt modelId="{81CE2071-677D-4302-9FD2-1E599626D152}" type="sibTrans" cxnId="{99EDAB30-F07B-43B6-A7B1-0C6C094F8088}">
      <dgm:prSet/>
      <dgm:spPr/>
      <dgm:t>
        <a:bodyPr/>
        <a:lstStyle/>
        <a:p>
          <a:endParaRPr lang="en-US"/>
        </a:p>
      </dgm:t>
    </dgm:pt>
    <dgm:pt modelId="{BAB67790-2319-43C7-BD5F-DB09AC468B70}" type="pres">
      <dgm:prSet presAssocID="{F73DCA0B-7AA1-4520-9FA9-560DE924DF41}" presName="vert0" presStyleCnt="0">
        <dgm:presLayoutVars>
          <dgm:dir/>
          <dgm:animOne val="branch"/>
          <dgm:animLvl val="lvl"/>
        </dgm:presLayoutVars>
      </dgm:prSet>
      <dgm:spPr/>
    </dgm:pt>
    <dgm:pt modelId="{234FF40A-653A-4A45-B6E6-E92637139041}" type="pres">
      <dgm:prSet presAssocID="{4C1BAFF9-B4BC-47AB-8BAF-59A34FF3477C}" presName="thickLine" presStyleLbl="alignNode1" presStyleIdx="0" presStyleCnt="5"/>
      <dgm:spPr/>
    </dgm:pt>
    <dgm:pt modelId="{16339C9A-73BE-4897-BE4B-669E2063CF8C}" type="pres">
      <dgm:prSet presAssocID="{4C1BAFF9-B4BC-47AB-8BAF-59A34FF3477C}" presName="horz1" presStyleCnt="0"/>
      <dgm:spPr/>
    </dgm:pt>
    <dgm:pt modelId="{CDA6F441-67B1-4956-B587-E04153AC323F}" type="pres">
      <dgm:prSet presAssocID="{4C1BAFF9-B4BC-47AB-8BAF-59A34FF3477C}" presName="tx1" presStyleLbl="revTx" presStyleIdx="0" presStyleCnt="5"/>
      <dgm:spPr/>
    </dgm:pt>
    <dgm:pt modelId="{578D8DF2-55B5-482A-8BC4-F80A5C56E3F3}" type="pres">
      <dgm:prSet presAssocID="{4C1BAFF9-B4BC-47AB-8BAF-59A34FF3477C}" presName="vert1" presStyleCnt="0"/>
      <dgm:spPr/>
    </dgm:pt>
    <dgm:pt modelId="{1553A4BC-608E-46FD-86A9-A5DC1BD35C14}" type="pres">
      <dgm:prSet presAssocID="{FFB7B58D-0518-4B0A-9770-B2DA3FFA8F3C}" presName="thickLine" presStyleLbl="alignNode1" presStyleIdx="1" presStyleCnt="5"/>
      <dgm:spPr/>
    </dgm:pt>
    <dgm:pt modelId="{93A5BA3D-6392-4B95-B663-506BD15E429E}" type="pres">
      <dgm:prSet presAssocID="{FFB7B58D-0518-4B0A-9770-B2DA3FFA8F3C}" presName="horz1" presStyleCnt="0"/>
      <dgm:spPr/>
    </dgm:pt>
    <dgm:pt modelId="{AD111274-2CE0-493A-8F02-760FAF24B163}" type="pres">
      <dgm:prSet presAssocID="{FFB7B58D-0518-4B0A-9770-B2DA3FFA8F3C}" presName="tx1" presStyleLbl="revTx" presStyleIdx="1" presStyleCnt="5"/>
      <dgm:spPr/>
    </dgm:pt>
    <dgm:pt modelId="{883F17F9-7BCF-4E91-B744-15C65971DE36}" type="pres">
      <dgm:prSet presAssocID="{FFB7B58D-0518-4B0A-9770-B2DA3FFA8F3C}" presName="vert1" presStyleCnt="0"/>
      <dgm:spPr/>
    </dgm:pt>
    <dgm:pt modelId="{8F112CE1-0981-4CE2-AAE6-68AE81D39712}" type="pres">
      <dgm:prSet presAssocID="{186C12F3-3E0E-4D9F-AB38-DE1BE5521422}" presName="thickLine" presStyleLbl="alignNode1" presStyleIdx="2" presStyleCnt="5"/>
      <dgm:spPr/>
    </dgm:pt>
    <dgm:pt modelId="{9CA3AE81-3B14-4F76-9053-5AD7C9A6A657}" type="pres">
      <dgm:prSet presAssocID="{186C12F3-3E0E-4D9F-AB38-DE1BE5521422}" presName="horz1" presStyleCnt="0"/>
      <dgm:spPr/>
    </dgm:pt>
    <dgm:pt modelId="{D9723DB9-A683-48ED-ADEB-5A37F394386B}" type="pres">
      <dgm:prSet presAssocID="{186C12F3-3E0E-4D9F-AB38-DE1BE5521422}" presName="tx1" presStyleLbl="revTx" presStyleIdx="2" presStyleCnt="5"/>
      <dgm:spPr/>
    </dgm:pt>
    <dgm:pt modelId="{CBAA2F51-7A0A-4F8E-AA8A-E4B12ABBCE3A}" type="pres">
      <dgm:prSet presAssocID="{186C12F3-3E0E-4D9F-AB38-DE1BE5521422}" presName="vert1" presStyleCnt="0"/>
      <dgm:spPr/>
    </dgm:pt>
    <dgm:pt modelId="{35DCF0DE-1827-4557-A24C-94ECC1FC10A0}" type="pres">
      <dgm:prSet presAssocID="{629F5F15-52D7-465F-A0B7-15D96B0BFCFC}" presName="thickLine" presStyleLbl="alignNode1" presStyleIdx="3" presStyleCnt="5"/>
      <dgm:spPr/>
    </dgm:pt>
    <dgm:pt modelId="{8411C6D4-A466-4B77-A670-CA07376AB8A1}" type="pres">
      <dgm:prSet presAssocID="{629F5F15-52D7-465F-A0B7-15D96B0BFCFC}" presName="horz1" presStyleCnt="0"/>
      <dgm:spPr/>
    </dgm:pt>
    <dgm:pt modelId="{782B83FB-573E-452B-93F9-30B894C07D00}" type="pres">
      <dgm:prSet presAssocID="{629F5F15-52D7-465F-A0B7-15D96B0BFCFC}" presName="tx1" presStyleLbl="revTx" presStyleIdx="3" presStyleCnt="5"/>
      <dgm:spPr/>
    </dgm:pt>
    <dgm:pt modelId="{898D35CB-DF0E-47F2-9C35-1296F6F59AB3}" type="pres">
      <dgm:prSet presAssocID="{629F5F15-52D7-465F-A0B7-15D96B0BFCFC}" presName="vert1" presStyleCnt="0"/>
      <dgm:spPr/>
    </dgm:pt>
    <dgm:pt modelId="{D3A7F40F-3772-4276-B134-A844F579BA8C}" type="pres">
      <dgm:prSet presAssocID="{14C8495F-180B-4F53-AD26-7BD3603BDF51}" presName="thickLine" presStyleLbl="alignNode1" presStyleIdx="4" presStyleCnt="5"/>
      <dgm:spPr/>
    </dgm:pt>
    <dgm:pt modelId="{DE2C7564-E628-4E90-89E8-6398A1B85045}" type="pres">
      <dgm:prSet presAssocID="{14C8495F-180B-4F53-AD26-7BD3603BDF51}" presName="horz1" presStyleCnt="0"/>
      <dgm:spPr/>
    </dgm:pt>
    <dgm:pt modelId="{7B698914-E91A-4235-9762-21E6690F5361}" type="pres">
      <dgm:prSet presAssocID="{14C8495F-180B-4F53-AD26-7BD3603BDF51}" presName="tx1" presStyleLbl="revTx" presStyleIdx="4" presStyleCnt="5"/>
      <dgm:spPr/>
    </dgm:pt>
    <dgm:pt modelId="{748A524D-A659-4FB7-9336-F9F05181807D}" type="pres">
      <dgm:prSet presAssocID="{14C8495F-180B-4F53-AD26-7BD3603BDF51}" presName="vert1" presStyleCnt="0"/>
      <dgm:spPr/>
    </dgm:pt>
  </dgm:ptLst>
  <dgm:cxnLst>
    <dgm:cxn modelId="{91E33D08-11C6-4EAC-8DFF-A521D80B6EA3}" srcId="{F73DCA0B-7AA1-4520-9FA9-560DE924DF41}" destId="{FFB7B58D-0518-4B0A-9770-B2DA3FFA8F3C}" srcOrd="1" destOrd="0" parTransId="{E03F0B74-3DA2-408A-83F2-625E89C11B26}" sibTransId="{82F657AF-FF16-4D25-A700-E9EF351A8D03}"/>
    <dgm:cxn modelId="{511C6116-DC5E-4F5E-9501-D5929044CEB9}" type="presOf" srcId="{629F5F15-52D7-465F-A0B7-15D96B0BFCFC}" destId="{782B83FB-573E-452B-93F9-30B894C07D00}" srcOrd="0" destOrd="0" presId="urn:microsoft.com/office/officeart/2008/layout/LinedList"/>
    <dgm:cxn modelId="{67007C1C-F656-49D2-8BE3-7B2B4F126DB2}" srcId="{F73DCA0B-7AA1-4520-9FA9-560DE924DF41}" destId="{629F5F15-52D7-465F-A0B7-15D96B0BFCFC}" srcOrd="3" destOrd="0" parTransId="{5A6FECD8-7820-447F-AF33-30371B75622C}" sibTransId="{80E0E17E-86AF-44B9-BEB9-4D3602D52AEF}"/>
    <dgm:cxn modelId="{D1FCA527-6B9E-4FD0-B52E-F6100535F5B9}" type="presOf" srcId="{F73DCA0B-7AA1-4520-9FA9-560DE924DF41}" destId="{BAB67790-2319-43C7-BD5F-DB09AC468B70}" srcOrd="0" destOrd="0" presId="urn:microsoft.com/office/officeart/2008/layout/LinedList"/>
    <dgm:cxn modelId="{99EDAB30-F07B-43B6-A7B1-0C6C094F8088}" srcId="{F73DCA0B-7AA1-4520-9FA9-560DE924DF41}" destId="{14C8495F-180B-4F53-AD26-7BD3603BDF51}" srcOrd="4" destOrd="0" parTransId="{CE1664D6-2B2C-468C-A788-12790EE34820}" sibTransId="{81CE2071-677D-4302-9FD2-1E599626D152}"/>
    <dgm:cxn modelId="{73658F50-A38A-41FD-ADD2-E4721A481C00}" srcId="{F73DCA0B-7AA1-4520-9FA9-560DE924DF41}" destId="{4C1BAFF9-B4BC-47AB-8BAF-59A34FF3477C}" srcOrd="0" destOrd="0" parTransId="{92E1B54A-C7C5-437C-A1E6-3A171DC1AA78}" sibTransId="{B577931C-3E8C-408E-90A9-B989AA59C588}"/>
    <dgm:cxn modelId="{FC25057A-05C9-42E4-AF92-B1ACA6CC410A}" type="presOf" srcId="{4C1BAFF9-B4BC-47AB-8BAF-59A34FF3477C}" destId="{CDA6F441-67B1-4956-B587-E04153AC323F}" srcOrd="0" destOrd="0" presId="urn:microsoft.com/office/officeart/2008/layout/LinedList"/>
    <dgm:cxn modelId="{B7EEC385-6C0D-4E9F-8A8F-5420A8981335}" type="presOf" srcId="{14C8495F-180B-4F53-AD26-7BD3603BDF51}" destId="{7B698914-E91A-4235-9762-21E6690F5361}" srcOrd="0" destOrd="0" presId="urn:microsoft.com/office/officeart/2008/layout/LinedList"/>
    <dgm:cxn modelId="{43B3A78A-7A98-4198-91BC-396211E3843E}" type="presOf" srcId="{FFB7B58D-0518-4B0A-9770-B2DA3FFA8F3C}" destId="{AD111274-2CE0-493A-8F02-760FAF24B163}" srcOrd="0" destOrd="0" presId="urn:microsoft.com/office/officeart/2008/layout/LinedList"/>
    <dgm:cxn modelId="{7779CCDC-E9E5-41F9-B726-98AE5EB04AFC}" srcId="{F73DCA0B-7AA1-4520-9FA9-560DE924DF41}" destId="{186C12F3-3E0E-4D9F-AB38-DE1BE5521422}" srcOrd="2" destOrd="0" parTransId="{43A4483D-C6BA-4DDB-BC07-51A1D75D8150}" sibTransId="{FC1B7DF7-2D9B-46DF-A50D-F78F311E4839}"/>
    <dgm:cxn modelId="{60DFFAEB-891A-46A9-A68A-6C04D8E33F4A}" type="presOf" srcId="{186C12F3-3E0E-4D9F-AB38-DE1BE5521422}" destId="{D9723DB9-A683-48ED-ADEB-5A37F394386B}" srcOrd="0" destOrd="0" presId="urn:microsoft.com/office/officeart/2008/layout/LinedList"/>
    <dgm:cxn modelId="{E8F25C3A-9655-4541-AB7E-50A6D1ECAC10}" type="presParOf" srcId="{BAB67790-2319-43C7-BD5F-DB09AC468B70}" destId="{234FF40A-653A-4A45-B6E6-E92637139041}" srcOrd="0" destOrd="0" presId="urn:microsoft.com/office/officeart/2008/layout/LinedList"/>
    <dgm:cxn modelId="{6584E258-F4E3-4424-9FD7-5E520F5D3A13}" type="presParOf" srcId="{BAB67790-2319-43C7-BD5F-DB09AC468B70}" destId="{16339C9A-73BE-4897-BE4B-669E2063CF8C}" srcOrd="1" destOrd="0" presId="urn:microsoft.com/office/officeart/2008/layout/LinedList"/>
    <dgm:cxn modelId="{41580F5F-200C-4D57-9345-B3DE808833B9}" type="presParOf" srcId="{16339C9A-73BE-4897-BE4B-669E2063CF8C}" destId="{CDA6F441-67B1-4956-B587-E04153AC323F}" srcOrd="0" destOrd="0" presId="urn:microsoft.com/office/officeart/2008/layout/LinedList"/>
    <dgm:cxn modelId="{1BCDEBDD-2854-4FF3-B436-9C2E43F6B3BE}" type="presParOf" srcId="{16339C9A-73BE-4897-BE4B-669E2063CF8C}" destId="{578D8DF2-55B5-482A-8BC4-F80A5C56E3F3}" srcOrd="1" destOrd="0" presId="urn:microsoft.com/office/officeart/2008/layout/LinedList"/>
    <dgm:cxn modelId="{7F6145B6-8390-46FF-B5B1-DEADEDCA183C}" type="presParOf" srcId="{BAB67790-2319-43C7-BD5F-DB09AC468B70}" destId="{1553A4BC-608E-46FD-86A9-A5DC1BD35C14}" srcOrd="2" destOrd="0" presId="urn:microsoft.com/office/officeart/2008/layout/LinedList"/>
    <dgm:cxn modelId="{8C0C16C4-AAAD-41DC-B091-F705AD951340}" type="presParOf" srcId="{BAB67790-2319-43C7-BD5F-DB09AC468B70}" destId="{93A5BA3D-6392-4B95-B663-506BD15E429E}" srcOrd="3" destOrd="0" presId="urn:microsoft.com/office/officeart/2008/layout/LinedList"/>
    <dgm:cxn modelId="{DAD421FE-A742-45B4-8753-3E046D712B41}" type="presParOf" srcId="{93A5BA3D-6392-4B95-B663-506BD15E429E}" destId="{AD111274-2CE0-493A-8F02-760FAF24B163}" srcOrd="0" destOrd="0" presId="urn:microsoft.com/office/officeart/2008/layout/LinedList"/>
    <dgm:cxn modelId="{A0F32F07-8A6E-422B-AC5B-8421E6612984}" type="presParOf" srcId="{93A5BA3D-6392-4B95-B663-506BD15E429E}" destId="{883F17F9-7BCF-4E91-B744-15C65971DE36}" srcOrd="1" destOrd="0" presId="urn:microsoft.com/office/officeart/2008/layout/LinedList"/>
    <dgm:cxn modelId="{3779BCD8-D13B-45DF-949B-E8B44970AD0D}" type="presParOf" srcId="{BAB67790-2319-43C7-BD5F-DB09AC468B70}" destId="{8F112CE1-0981-4CE2-AAE6-68AE81D39712}" srcOrd="4" destOrd="0" presId="urn:microsoft.com/office/officeart/2008/layout/LinedList"/>
    <dgm:cxn modelId="{D6799F41-6887-4702-A65D-D7A38EEAEE38}" type="presParOf" srcId="{BAB67790-2319-43C7-BD5F-DB09AC468B70}" destId="{9CA3AE81-3B14-4F76-9053-5AD7C9A6A657}" srcOrd="5" destOrd="0" presId="urn:microsoft.com/office/officeart/2008/layout/LinedList"/>
    <dgm:cxn modelId="{AB4B9556-2758-44AD-AD5E-B0C7F4159A7D}" type="presParOf" srcId="{9CA3AE81-3B14-4F76-9053-5AD7C9A6A657}" destId="{D9723DB9-A683-48ED-ADEB-5A37F394386B}" srcOrd="0" destOrd="0" presId="urn:microsoft.com/office/officeart/2008/layout/LinedList"/>
    <dgm:cxn modelId="{74FC613D-9D25-4CC1-8B64-217D30063EF8}" type="presParOf" srcId="{9CA3AE81-3B14-4F76-9053-5AD7C9A6A657}" destId="{CBAA2F51-7A0A-4F8E-AA8A-E4B12ABBCE3A}" srcOrd="1" destOrd="0" presId="urn:microsoft.com/office/officeart/2008/layout/LinedList"/>
    <dgm:cxn modelId="{67B4E829-8C35-4AF6-86FA-F09101E0C21E}" type="presParOf" srcId="{BAB67790-2319-43C7-BD5F-DB09AC468B70}" destId="{35DCF0DE-1827-4557-A24C-94ECC1FC10A0}" srcOrd="6" destOrd="0" presId="urn:microsoft.com/office/officeart/2008/layout/LinedList"/>
    <dgm:cxn modelId="{DDDFDB2A-9597-4441-97B8-5DE7304519F6}" type="presParOf" srcId="{BAB67790-2319-43C7-BD5F-DB09AC468B70}" destId="{8411C6D4-A466-4B77-A670-CA07376AB8A1}" srcOrd="7" destOrd="0" presId="urn:microsoft.com/office/officeart/2008/layout/LinedList"/>
    <dgm:cxn modelId="{D26C5966-6A97-4C35-95AA-CB5FE8B8ECE6}" type="presParOf" srcId="{8411C6D4-A466-4B77-A670-CA07376AB8A1}" destId="{782B83FB-573E-452B-93F9-30B894C07D00}" srcOrd="0" destOrd="0" presId="urn:microsoft.com/office/officeart/2008/layout/LinedList"/>
    <dgm:cxn modelId="{35FF080A-D287-4693-AFC4-13C10F0680F1}" type="presParOf" srcId="{8411C6D4-A466-4B77-A670-CA07376AB8A1}" destId="{898D35CB-DF0E-47F2-9C35-1296F6F59AB3}" srcOrd="1" destOrd="0" presId="urn:microsoft.com/office/officeart/2008/layout/LinedList"/>
    <dgm:cxn modelId="{9878F80B-B89A-42E5-82C9-DBAB23FD811B}" type="presParOf" srcId="{BAB67790-2319-43C7-BD5F-DB09AC468B70}" destId="{D3A7F40F-3772-4276-B134-A844F579BA8C}" srcOrd="8" destOrd="0" presId="urn:microsoft.com/office/officeart/2008/layout/LinedList"/>
    <dgm:cxn modelId="{DB089864-5F8C-4125-A658-ED2D7B3C2D75}" type="presParOf" srcId="{BAB67790-2319-43C7-BD5F-DB09AC468B70}" destId="{DE2C7564-E628-4E90-89E8-6398A1B85045}" srcOrd="9" destOrd="0" presId="urn:microsoft.com/office/officeart/2008/layout/LinedList"/>
    <dgm:cxn modelId="{811263FE-201C-47B3-BCE9-2B89E67CE502}" type="presParOf" srcId="{DE2C7564-E628-4E90-89E8-6398A1B85045}" destId="{7B698914-E91A-4235-9762-21E6690F5361}" srcOrd="0" destOrd="0" presId="urn:microsoft.com/office/officeart/2008/layout/LinedList"/>
    <dgm:cxn modelId="{12ED72EF-0474-48F5-82D0-487197470A3E}" type="presParOf" srcId="{DE2C7564-E628-4E90-89E8-6398A1B85045}" destId="{748A524D-A659-4FB7-9336-F9F05181807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2FF3E-B73F-4474-A8CC-AB4623F41CA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8DA806C2-337C-415F-A8E7-A2F970567973}">
      <dgm:prSet custT="1"/>
      <dgm:spPr/>
      <dgm:t>
        <a:bodyPr/>
        <a:lstStyle/>
        <a:p>
          <a:r>
            <a:rPr lang="en-US" sz="1800" dirty="0"/>
            <a:t>Discuss the internship/training opportunity with your academic advisor or internship coordinator in your department</a:t>
          </a:r>
        </a:p>
      </dgm:t>
    </dgm:pt>
    <dgm:pt modelId="{767D7487-5774-4188-AEBF-84C810C8DF4E}" type="parTrans" cxnId="{36267E4D-3069-458D-8C30-EDE0D7C66B3C}">
      <dgm:prSet/>
      <dgm:spPr/>
      <dgm:t>
        <a:bodyPr/>
        <a:lstStyle/>
        <a:p>
          <a:endParaRPr lang="en-US"/>
        </a:p>
      </dgm:t>
    </dgm:pt>
    <dgm:pt modelId="{8554D6AB-C3B9-4C80-8B26-F2FF697123E0}" type="sibTrans" cxnId="{36267E4D-3069-458D-8C30-EDE0D7C66B3C}">
      <dgm:prSet/>
      <dgm:spPr/>
      <dgm:t>
        <a:bodyPr/>
        <a:lstStyle/>
        <a:p>
          <a:endParaRPr lang="en-US"/>
        </a:p>
      </dgm:t>
    </dgm:pt>
    <dgm:pt modelId="{1B371927-4738-4B68-9E33-DA8643013286}">
      <dgm:prSet custT="1"/>
      <dgm:spPr/>
      <dgm:t>
        <a:bodyPr/>
        <a:lstStyle/>
        <a:p>
          <a:r>
            <a:rPr lang="en-US" sz="1800" dirty="0"/>
            <a:t>Obtain an offer letter from the employer that lists location, dates, and job description.</a:t>
          </a:r>
        </a:p>
      </dgm:t>
    </dgm:pt>
    <dgm:pt modelId="{85F152A9-9E21-4D85-AFE6-162CBBCE3912}" type="parTrans" cxnId="{D9EA0AB7-EFF7-4C6E-A56B-A0509769309A}">
      <dgm:prSet/>
      <dgm:spPr/>
      <dgm:t>
        <a:bodyPr/>
        <a:lstStyle/>
        <a:p>
          <a:endParaRPr lang="en-US"/>
        </a:p>
      </dgm:t>
    </dgm:pt>
    <dgm:pt modelId="{7563E2E5-DED7-4848-B882-72EC83A3AD65}" type="sibTrans" cxnId="{D9EA0AB7-EFF7-4C6E-A56B-A0509769309A}">
      <dgm:prSet/>
      <dgm:spPr/>
      <dgm:t>
        <a:bodyPr/>
        <a:lstStyle/>
        <a:p>
          <a:endParaRPr lang="en-US"/>
        </a:p>
      </dgm:t>
    </dgm:pt>
    <dgm:pt modelId="{2C9A2399-37B0-4BEF-B4FB-57D7B4DFFA6C}">
      <dgm:prSet custT="1"/>
      <dgm:spPr/>
      <dgm:t>
        <a:bodyPr/>
        <a:lstStyle/>
        <a:p>
          <a:r>
            <a:rPr lang="en-US" sz="1800" dirty="0"/>
            <a:t>Complete the CPT application and have advisor or internship coordinator complete and sign.</a:t>
          </a:r>
        </a:p>
      </dgm:t>
    </dgm:pt>
    <dgm:pt modelId="{76607362-61EA-4A26-8DF0-CBC0F9CB696F}" type="parTrans" cxnId="{D28B2103-5E4D-49DB-8309-035E264DE84D}">
      <dgm:prSet/>
      <dgm:spPr/>
      <dgm:t>
        <a:bodyPr/>
        <a:lstStyle/>
        <a:p>
          <a:endParaRPr lang="en-US"/>
        </a:p>
      </dgm:t>
    </dgm:pt>
    <dgm:pt modelId="{8C61A5B6-D4BA-4557-A293-A17D2B79BB62}" type="sibTrans" cxnId="{D28B2103-5E4D-49DB-8309-035E264DE84D}">
      <dgm:prSet/>
      <dgm:spPr/>
      <dgm:t>
        <a:bodyPr/>
        <a:lstStyle/>
        <a:p>
          <a:endParaRPr lang="en-US"/>
        </a:p>
      </dgm:t>
    </dgm:pt>
    <dgm:pt modelId="{A1E3A73D-D5FC-436E-967B-195E7521935E}">
      <dgm:prSet custT="1"/>
      <dgm:spPr/>
      <dgm:t>
        <a:bodyPr/>
        <a:lstStyle/>
        <a:p>
          <a:r>
            <a:rPr lang="en-US" sz="1800" dirty="0"/>
            <a:t>Submit the complete CPT application and job offer letter to our office at least 2 weeks before the start date</a:t>
          </a:r>
        </a:p>
      </dgm:t>
    </dgm:pt>
    <dgm:pt modelId="{C999B31F-2A6E-4182-8F76-B840138356D1}" type="parTrans" cxnId="{764BFA08-8180-4D8A-BC78-6D525BEBD9F8}">
      <dgm:prSet/>
      <dgm:spPr/>
      <dgm:t>
        <a:bodyPr/>
        <a:lstStyle/>
        <a:p>
          <a:endParaRPr lang="en-US"/>
        </a:p>
      </dgm:t>
    </dgm:pt>
    <dgm:pt modelId="{248D9E47-DAAD-4BA4-84B2-692847652E47}" type="sibTrans" cxnId="{764BFA08-8180-4D8A-BC78-6D525BEBD9F8}">
      <dgm:prSet/>
      <dgm:spPr/>
      <dgm:t>
        <a:bodyPr/>
        <a:lstStyle/>
        <a:p>
          <a:endParaRPr lang="en-US"/>
        </a:p>
      </dgm:t>
    </dgm:pt>
    <dgm:pt modelId="{19E7995E-66F4-4A62-93D9-9DD4B09DCBE3}">
      <dgm:prSet custT="1"/>
      <dgm:spPr/>
      <dgm:t>
        <a:bodyPr/>
        <a:lstStyle/>
        <a:p>
          <a:r>
            <a:rPr lang="en-US" sz="1600" dirty="0"/>
            <a:t>Please note:</a:t>
          </a:r>
        </a:p>
      </dgm:t>
    </dgm:pt>
    <dgm:pt modelId="{EAC90783-959F-4E65-B641-415117E89537}" type="parTrans" cxnId="{C661F5FB-1F84-4A26-9202-A8B1A6F6EACF}">
      <dgm:prSet/>
      <dgm:spPr/>
      <dgm:t>
        <a:bodyPr/>
        <a:lstStyle/>
        <a:p>
          <a:endParaRPr lang="en-US"/>
        </a:p>
      </dgm:t>
    </dgm:pt>
    <dgm:pt modelId="{38EE8F97-21FE-4925-9189-9E97B98FD8D8}" type="sibTrans" cxnId="{C661F5FB-1F84-4A26-9202-A8B1A6F6EACF}">
      <dgm:prSet/>
      <dgm:spPr/>
      <dgm:t>
        <a:bodyPr/>
        <a:lstStyle/>
        <a:p>
          <a:endParaRPr lang="en-US"/>
        </a:p>
      </dgm:t>
    </dgm:pt>
    <dgm:pt modelId="{A477A71B-CB99-4E3A-8661-556FC9509395}">
      <dgm:prSet custT="1"/>
      <dgm:spPr/>
      <dgm:t>
        <a:bodyPr/>
        <a:lstStyle/>
        <a:p>
          <a:r>
            <a:rPr lang="en-US" sz="1600" dirty="0"/>
            <a:t>A CPT I-20 must be issued prior to beginning employment; CPT follows the semester dates and is authorized semester by semester</a:t>
          </a:r>
        </a:p>
      </dgm:t>
    </dgm:pt>
    <dgm:pt modelId="{04EDAF86-6F36-48C3-9F1F-E5455503DDB6}" type="parTrans" cxnId="{1564C01B-AEC0-4107-8DDB-889B113297C3}">
      <dgm:prSet/>
      <dgm:spPr/>
      <dgm:t>
        <a:bodyPr/>
        <a:lstStyle/>
        <a:p>
          <a:endParaRPr lang="en-US"/>
        </a:p>
      </dgm:t>
    </dgm:pt>
    <dgm:pt modelId="{485A821D-38E4-4143-89B9-55F678424415}" type="sibTrans" cxnId="{1564C01B-AEC0-4107-8DDB-889B113297C3}">
      <dgm:prSet/>
      <dgm:spPr/>
      <dgm:t>
        <a:bodyPr/>
        <a:lstStyle/>
        <a:p>
          <a:endParaRPr lang="en-US"/>
        </a:p>
      </dgm:t>
    </dgm:pt>
    <dgm:pt modelId="{F96AC10F-C3B2-4059-8B76-7E4CB828F7A2}" type="pres">
      <dgm:prSet presAssocID="{27C2FF3E-B73F-4474-A8CC-AB4623F41CA0}" presName="Name0" presStyleCnt="0">
        <dgm:presLayoutVars>
          <dgm:dir/>
          <dgm:resizeHandles val="exact"/>
        </dgm:presLayoutVars>
      </dgm:prSet>
      <dgm:spPr/>
    </dgm:pt>
    <dgm:pt modelId="{CB9C958A-6322-4234-BA10-CCB07596BE15}" type="pres">
      <dgm:prSet presAssocID="{8DA806C2-337C-415F-A8E7-A2F970567973}" presName="node" presStyleLbl="node1" presStyleIdx="0" presStyleCnt="5" custScaleX="124990" custScaleY="120806">
        <dgm:presLayoutVars>
          <dgm:bulletEnabled val="1"/>
        </dgm:presLayoutVars>
      </dgm:prSet>
      <dgm:spPr/>
    </dgm:pt>
    <dgm:pt modelId="{923357CB-CD6F-48A7-8C83-15F9289B1FE5}" type="pres">
      <dgm:prSet presAssocID="{8554D6AB-C3B9-4C80-8B26-F2FF697123E0}" presName="sibTrans" presStyleLbl="sibTrans1D1" presStyleIdx="0" presStyleCnt="4"/>
      <dgm:spPr/>
    </dgm:pt>
    <dgm:pt modelId="{E46775F6-168D-41A3-8833-909842D02727}" type="pres">
      <dgm:prSet presAssocID="{8554D6AB-C3B9-4C80-8B26-F2FF697123E0}" presName="connectorText" presStyleLbl="sibTrans1D1" presStyleIdx="0" presStyleCnt="4"/>
      <dgm:spPr/>
    </dgm:pt>
    <dgm:pt modelId="{0B78F7A8-FA44-482C-91E0-9BFE61F0D644}" type="pres">
      <dgm:prSet presAssocID="{1B371927-4738-4B68-9E33-DA8643013286}" presName="node" presStyleLbl="node1" presStyleIdx="1" presStyleCnt="5" custScaleX="118299" custScaleY="112192">
        <dgm:presLayoutVars>
          <dgm:bulletEnabled val="1"/>
        </dgm:presLayoutVars>
      </dgm:prSet>
      <dgm:spPr/>
    </dgm:pt>
    <dgm:pt modelId="{8E6E779C-2182-40E9-806D-680D62B81806}" type="pres">
      <dgm:prSet presAssocID="{7563E2E5-DED7-4848-B882-72EC83A3AD65}" presName="sibTrans" presStyleLbl="sibTrans1D1" presStyleIdx="1" presStyleCnt="4"/>
      <dgm:spPr/>
    </dgm:pt>
    <dgm:pt modelId="{1633B185-D4DD-4CD5-B157-25C867D4EB72}" type="pres">
      <dgm:prSet presAssocID="{7563E2E5-DED7-4848-B882-72EC83A3AD65}" presName="connectorText" presStyleLbl="sibTrans1D1" presStyleIdx="1" presStyleCnt="4"/>
      <dgm:spPr/>
    </dgm:pt>
    <dgm:pt modelId="{387B3557-9F07-4C7C-B2D5-2BF5BA32B93C}" type="pres">
      <dgm:prSet presAssocID="{2C9A2399-37B0-4BEF-B4FB-57D7B4DFFA6C}" presName="node" presStyleLbl="node1" presStyleIdx="2" presStyleCnt="5" custScaleX="106198" custScaleY="129289">
        <dgm:presLayoutVars>
          <dgm:bulletEnabled val="1"/>
        </dgm:presLayoutVars>
      </dgm:prSet>
      <dgm:spPr/>
    </dgm:pt>
    <dgm:pt modelId="{5462DD36-4A37-4AB3-8B4E-B1B6258FF2BF}" type="pres">
      <dgm:prSet presAssocID="{8C61A5B6-D4BA-4557-A293-A17D2B79BB62}" presName="sibTrans" presStyleLbl="sibTrans1D1" presStyleIdx="2" presStyleCnt="4"/>
      <dgm:spPr/>
    </dgm:pt>
    <dgm:pt modelId="{7E42E77F-5FA2-4064-8794-B71000C0EEDF}" type="pres">
      <dgm:prSet presAssocID="{8C61A5B6-D4BA-4557-A293-A17D2B79BB62}" presName="connectorText" presStyleLbl="sibTrans1D1" presStyleIdx="2" presStyleCnt="4"/>
      <dgm:spPr/>
    </dgm:pt>
    <dgm:pt modelId="{18E502C8-04D9-4D98-AA10-47B659EFFB99}" type="pres">
      <dgm:prSet presAssocID="{A1E3A73D-D5FC-436E-967B-195E7521935E}" presName="node" presStyleLbl="node1" presStyleIdx="3" presStyleCnt="5" custScaleX="118378" custScaleY="128870">
        <dgm:presLayoutVars>
          <dgm:bulletEnabled val="1"/>
        </dgm:presLayoutVars>
      </dgm:prSet>
      <dgm:spPr/>
    </dgm:pt>
    <dgm:pt modelId="{C9EA71EA-768E-45EE-B0AD-64AFB19D2E50}" type="pres">
      <dgm:prSet presAssocID="{248D9E47-DAAD-4BA4-84B2-692847652E47}" presName="sibTrans" presStyleLbl="sibTrans1D1" presStyleIdx="3" presStyleCnt="4"/>
      <dgm:spPr/>
    </dgm:pt>
    <dgm:pt modelId="{8F822974-4D29-4261-9373-A77EB39691E8}" type="pres">
      <dgm:prSet presAssocID="{248D9E47-DAAD-4BA4-84B2-692847652E47}" presName="connectorText" presStyleLbl="sibTrans1D1" presStyleIdx="3" presStyleCnt="4"/>
      <dgm:spPr/>
    </dgm:pt>
    <dgm:pt modelId="{40D97C25-5635-45D3-BF43-59787FB426DA}" type="pres">
      <dgm:prSet presAssocID="{19E7995E-66F4-4A62-93D9-9DD4B09DCBE3}" presName="node" presStyleLbl="node1" presStyleIdx="4" presStyleCnt="5" custScaleX="119176" custScaleY="135192">
        <dgm:presLayoutVars>
          <dgm:bulletEnabled val="1"/>
        </dgm:presLayoutVars>
      </dgm:prSet>
      <dgm:spPr/>
    </dgm:pt>
  </dgm:ptLst>
  <dgm:cxnLst>
    <dgm:cxn modelId="{D28B2103-5E4D-49DB-8309-035E264DE84D}" srcId="{27C2FF3E-B73F-4474-A8CC-AB4623F41CA0}" destId="{2C9A2399-37B0-4BEF-B4FB-57D7B4DFFA6C}" srcOrd="2" destOrd="0" parTransId="{76607362-61EA-4A26-8DF0-CBC0F9CB696F}" sibTransId="{8C61A5B6-D4BA-4557-A293-A17D2B79BB62}"/>
    <dgm:cxn modelId="{5A8EF803-61A3-4597-99C7-44FA1B56F750}" type="presOf" srcId="{8554D6AB-C3B9-4C80-8B26-F2FF697123E0}" destId="{923357CB-CD6F-48A7-8C83-15F9289B1FE5}" srcOrd="0" destOrd="0" presId="urn:microsoft.com/office/officeart/2016/7/layout/RepeatingBendingProcessNew"/>
    <dgm:cxn modelId="{764BFA08-8180-4D8A-BC78-6D525BEBD9F8}" srcId="{27C2FF3E-B73F-4474-A8CC-AB4623F41CA0}" destId="{A1E3A73D-D5FC-436E-967B-195E7521935E}" srcOrd="3" destOrd="0" parTransId="{C999B31F-2A6E-4182-8F76-B840138356D1}" sibTransId="{248D9E47-DAAD-4BA4-84B2-692847652E47}"/>
    <dgm:cxn modelId="{1564C01B-AEC0-4107-8DDB-889B113297C3}" srcId="{19E7995E-66F4-4A62-93D9-9DD4B09DCBE3}" destId="{A477A71B-CB99-4E3A-8661-556FC9509395}" srcOrd="0" destOrd="0" parTransId="{04EDAF86-6F36-48C3-9F1F-E5455503DDB6}" sibTransId="{485A821D-38E4-4143-89B9-55F678424415}"/>
    <dgm:cxn modelId="{1FB6361C-BAF0-40C7-B761-D07786DFC44B}" type="presOf" srcId="{27C2FF3E-B73F-4474-A8CC-AB4623F41CA0}" destId="{F96AC10F-C3B2-4059-8B76-7E4CB828F7A2}" srcOrd="0" destOrd="0" presId="urn:microsoft.com/office/officeart/2016/7/layout/RepeatingBendingProcessNew"/>
    <dgm:cxn modelId="{51DD7421-31AB-4F7F-A732-C8821A03AF92}" type="presOf" srcId="{19E7995E-66F4-4A62-93D9-9DD4B09DCBE3}" destId="{40D97C25-5635-45D3-BF43-59787FB426DA}" srcOrd="0" destOrd="0" presId="urn:microsoft.com/office/officeart/2016/7/layout/RepeatingBendingProcessNew"/>
    <dgm:cxn modelId="{213C5129-2747-4027-934E-97E0454B5F29}" type="presOf" srcId="{8DA806C2-337C-415F-A8E7-A2F970567973}" destId="{CB9C958A-6322-4234-BA10-CCB07596BE15}" srcOrd="0" destOrd="0" presId="urn:microsoft.com/office/officeart/2016/7/layout/RepeatingBendingProcessNew"/>
    <dgm:cxn modelId="{BCCEEC3F-7CF3-4E87-A76D-97252F9D71BA}" type="presOf" srcId="{1B371927-4738-4B68-9E33-DA8643013286}" destId="{0B78F7A8-FA44-482C-91E0-9BFE61F0D644}" srcOrd="0" destOrd="0" presId="urn:microsoft.com/office/officeart/2016/7/layout/RepeatingBendingProcessNew"/>
    <dgm:cxn modelId="{5E8B9966-16C6-4D09-92C4-D6B4C8546476}" type="presOf" srcId="{248D9E47-DAAD-4BA4-84B2-692847652E47}" destId="{8F822974-4D29-4261-9373-A77EB39691E8}" srcOrd="1" destOrd="0" presId="urn:microsoft.com/office/officeart/2016/7/layout/RepeatingBendingProcessNew"/>
    <dgm:cxn modelId="{781E7668-EB0E-49BD-B395-0E889F0710C5}" type="presOf" srcId="{7563E2E5-DED7-4848-B882-72EC83A3AD65}" destId="{8E6E779C-2182-40E9-806D-680D62B81806}" srcOrd="0" destOrd="0" presId="urn:microsoft.com/office/officeart/2016/7/layout/RepeatingBendingProcessNew"/>
    <dgm:cxn modelId="{36267E4D-3069-458D-8C30-EDE0D7C66B3C}" srcId="{27C2FF3E-B73F-4474-A8CC-AB4623F41CA0}" destId="{8DA806C2-337C-415F-A8E7-A2F970567973}" srcOrd="0" destOrd="0" parTransId="{767D7487-5774-4188-AEBF-84C810C8DF4E}" sibTransId="{8554D6AB-C3B9-4C80-8B26-F2FF697123E0}"/>
    <dgm:cxn modelId="{01DF7D53-06D6-482E-ADB6-CF20E339635F}" type="presOf" srcId="{8C61A5B6-D4BA-4557-A293-A17D2B79BB62}" destId="{7E42E77F-5FA2-4064-8794-B71000C0EEDF}" srcOrd="1" destOrd="0" presId="urn:microsoft.com/office/officeart/2016/7/layout/RepeatingBendingProcessNew"/>
    <dgm:cxn modelId="{0117527E-7466-42D0-9CA4-A21DF79EA084}" type="presOf" srcId="{8C61A5B6-D4BA-4557-A293-A17D2B79BB62}" destId="{5462DD36-4A37-4AB3-8B4E-B1B6258FF2BF}" srcOrd="0" destOrd="0" presId="urn:microsoft.com/office/officeart/2016/7/layout/RepeatingBendingProcessNew"/>
    <dgm:cxn modelId="{79525988-91D2-46EB-A5AF-E8282446733A}" type="presOf" srcId="{7563E2E5-DED7-4848-B882-72EC83A3AD65}" destId="{1633B185-D4DD-4CD5-B157-25C867D4EB72}" srcOrd="1" destOrd="0" presId="urn:microsoft.com/office/officeart/2016/7/layout/RepeatingBendingProcessNew"/>
    <dgm:cxn modelId="{3676E98E-EE4F-49B3-A602-9F05B54F8F77}" type="presOf" srcId="{A477A71B-CB99-4E3A-8661-556FC9509395}" destId="{40D97C25-5635-45D3-BF43-59787FB426DA}" srcOrd="0" destOrd="1" presId="urn:microsoft.com/office/officeart/2016/7/layout/RepeatingBendingProcessNew"/>
    <dgm:cxn modelId="{230928A4-FB0C-4F11-874A-B58AC5D1004F}" type="presOf" srcId="{A1E3A73D-D5FC-436E-967B-195E7521935E}" destId="{18E502C8-04D9-4D98-AA10-47B659EFFB99}" srcOrd="0" destOrd="0" presId="urn:microsoft.com/office/officeart/2016/7/layout/RepeatingBendingProcessNew"/>
    <dgm:cxn modelId="{DA0665AF-5766-48E8-8621-A540627A5432}" type="presOf" srcId="{2C9A2399-37B0-4BEF-B4FB-57D7B4DFFA6C}" destId="{387B3557-9F07-4C7C-B2D5-2BF5BA32B93C}" srcOrd="0" destOrd="0" presId="urn:microsoft.com/office/officeart/2016/7/layout/RepeatingBendingProcessNew"/>
    <dgm:cxn modelId="{D9EA0AB7-EFF7-4C6E-A56B-A0509769309A}" srcId="{27C2FF3E-B73F-4474-A8CC-AB4623F41CA0}" destId="{1B371927-4738-4B68-9E33-DA8643013286}" srcOrd="1" destOrd="0" parTransId="{85F152A9-9E21-4D85-AFE6-162CBBCE3912}" sibTransId="{7563E2E5-DED7-4848-B882-72EC83A3AD65}"/>
    <dgm:cxn modelId="{EA55B8E1-B9DD-4E1E-969A-EC3B07B7F996}" type="presOf" srcId="{8554D6AB-C3B9-4C80-8B26-F2FF697123E0}" destId="{E46775F6-168D-41A3-8833-909842D02727}" srcOrd="1" destOrd="0" presId="urn:microsoft.com/office/officeart/2016/7/layout/RepeatingBendingProcessNew"/>
    <dgm:cxn modelId="{B7E9C9E1-D034-49EA-A994-6B65D84155B4}" type="presOf" srcId="{248D9E47-DAAD-4BA4-84B2-692847652E47}" destId="{C9EA71EA-768E-45EE-B0AD-64AFB19D2E50}" srcOrd="0" destOrd="0" presId="urn:microsoft.com/office/officeart/2016/7/layout/RepeatingBendingProcessNew"/>
    <dgm:cxn modelId="{C661F5FB-1F84-4A26-9202-A8B1A6F6EACF}" srcId="{27C2FF3E-B73F-4474-A8CC-AB4623F41CA0}" destId="{19E7995E-66F4-4A62-93D9-9DD4B09DCBE3}" srcOrd="4" destOrd="0" parTransId="{EAC90783-959F-4E65-B641-415117E89537}" sibTransId="{38EE8F97-21FE-4925-9189-9E97B98FD8D8}"/>
    <dgm:cxn modelId="{3665619C-E427-41B2-AF75-B676B682A39C}" type="presParOf" srcId="{F96AC10F-C3B2-4059-8B76-7E4CB828F7A2}" destId="{CB9C958A-6322-4234-BA10-CCB07596BE15}" srcOrd="0" destOrd="0" presId="urn:microsoft.com/office/officeart/2016/7/layout/RepeatingBendingProcessNew"/>
    <dgm:cxn modelId="{32541702-217C-4BCF-B7D6-66B05782E60E}" type="presParOf" srcId="{F96AC10F-C3B2-4059-8B76-7E4CB828F7A2}" destId="{923357CB-CD6F-48A7-8C83-15F9289B1FE5}" srcOrd="1" destOrd="0" presId="urn:microsoft.com/office/officeart/2016/7/layout/RepeatingBendingProcessNew"/>
    <dgm:cxn modelId="{EA4EB058-6D13-4CEB-8B37-C86F3CAEE004}" type="presParOf" srcId="{923357CB-CD6F-48A7-8C83-15F9289B1FE5}" destId="{E46775F6-168D-41A3-8833-909842D02727}" srcOrd="0" destOrd="0" presId="urn:microsoft.com/office/officeart/2016/7/layout/RepeatingBendingProcessNew"/>
    <dgm:cxn modelId="{522CF927-CB40-4EA1-A559-F4E27820AB54}" type="presParOf" srcId="{F96AC10F-C3B2-4059-8B76-7E4CB828F7A2}" destId="{0B78F7A8-FA44-482C-91E0-9BFE61F0D644}" srcOrd="2" destOrd="0" presId="urn:microsoft.com/office/officeart/2016/7/layout/RepeatingBendingProcessNew"/>
    <dgm:cxn modelId="{0C02E341-9AA0-45E4-A47E-2D36FA32D942}" type="presParOf" srcId="{F96AC10F-C3B2-4059-8B76-7E4CB828F7A2}" destId="{8E6E779C-2182-40E9-806D-680D62B81806}" srcOrd="3" destOrd="0" presId="urn:microsoft.com/office/officeart/2016/7/layout/RepeatingBendingProcessNew"/>
    <dgm:cxn modelId="{A96CE643-C077-478C-A89F-E4A986617F32}" type="presParOf" srcId="{8E6E779C-2182-40E9-806D-680D62B81806}" destId="{1633B185-D4DD-4CD5-B157-25C867D4EB72}" srcOrd="0" destOrd="0" presId="urn:microsoft.com/office/officeart/2016/7/layout/RepeatingBendingProcessNew"/>
    <dgm:cxn modelId="{7942148D-3E6A-4F46-8266-E38C03513B2C}" type="presParOf" srcId="{F96AC10F-C3B2-4059-8B76-7E4CB828F7A2}" destId="{387B3557-9F07-4C7C-B2D5-2BF5BA32B93C}" srcOrd="4" destOrd="0" presId="urn:microsoft.com/office/officeart/2016/7/layout/RepeatingBendingProcessNew"/>
    <dgm:cxn modelId="{CA9C2306-013F-4C38-8067-7C7037B48EAD}" type="presParOf" srcId="{F96AC10F-C3B2-4059-8B76-7E4CB828F7A2}" destId="{5462DD36-4A37-4AB3-8B4E-B1B6258FF2BF}" srcOrd="5" destOrd="0" presId="urn:microsoft.com/office/officeart/2016/7/layout/RepeatingBendingProcessNew"/>
    <dgm:cxn modelId="{DE0E2494-D888-4D83-803B-40D05024500E}" type="presParOf" srcId="{5462DD36-4A37-4AB3-8B4E-B1B6258FF2BF}" destId="{7E42E77F-5FA2-4064-8794-B71000C0EEDF}" srcOrd="0" destOrd="0" presId="urn:microsoft.com/office/officeart/2016/7/layout/RepeatingBendingProcessNew"/>
    <dgm:cxn modelId="{0CFF2A61-8E3E-4B6B-A4D7-3C957E4047C1}" type="presParOf" srcId="{F96AC10F-C3B2-4059-8B76-7E4CB828F7A2}" destId="{18E502C8-04D9-4D98-AA10-47B659EFFB99}" srcOrd="6" destOrd="0" presId="urn:microsoft.com/office/officeart/2016/7/layout/RepeatingBendingProcessNew"/>
    <dgm:cxn modelId="{89326F7C-4AF3-49E2-8796-AD64C9E58BE0}" type="presParOf" srcId="{F96AC10F-C3B2-4059-8B76-7E4CB828F7A2}" destId="{C9EA71EA-768E-45EE-B0AD-64AFB19D2E50}" srcOrd="7" destOrd="0" presId="urn:microsoft.com/office/officeart/2016/7/layout/RepeatingBendingProcessNew"/>
    <dgm:cxn modelId="{B5B5B9A1-3A4B-4EA3-BE04-6062AACB4D64}" type="presParOf" srcId="{C9EA71EA-768E-45EE-B0AD-64AFB19D2E50}" destId="{8F822974-4D29-4261-9373-A77EB39691E8}" srcOrd="0" destOrd="0" presId="urn:microsoft.com/office/officeart/2016/7/layout/RepeatingBendingProcessNew"/>
    <dgm:cxn modelId="{CF9C8A0B-0669-4953-B5CB-95B174C23FC1}" type="presParOf" srcId="{F96AC10F-C3B2-4059-8B76-7E4CB828F7A2}" destId="{40D97C25-5635-45D3-BF43-59787FB426DA}"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FF40A-653A-4A45-B6E6-E92637139041}">
      <dsp:nvSpPr>
        <dsp:cNvPr id="0" name=""/>
        <dsp:cNvSpPr/>
      </dsp:nvSpPr>
      <dsp:spPr>
        <a:xfrm>
          <a:off x="0" y="53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6F441-67B1-4956-B587-E04153AC323F}">
      <dsp:nvSpPr>
        <dsp:cNvPr id="0" name=""/>
        <dsp:cNvSpPr/>
      </dsp:nvSpPr>
      <dsp:spPr>
        <a:xfrm>
          <a:off x="0" y="53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Georgia" panose="02040502050405020303" pitchFamily="18" charset="0"/>
            </a:rPr>
            <a:t>CPT is only authorized for a specific employer, location, and dates</a:t>
          </a:r>
        </a:p>
      </dsp:txBody>
      <dsp:txXfrm>
        <a:off x="0" y="531"/>
        <a:ext cx="7886700" cy="870055"/>
      </dsp:txXfrm>
    </dsp:sp>
    <dsp:sp modelId="{1553A4BC-608E-46FD-86A9-A5DC1BD35C14}">
      <dsp:nvSpPr>
        <dsp:cNvPr id="0" name=""/>
        <dsp:cNvSpPr/>
      </dsp:nvSpPr>
      <dsp:spPr>
        <a:xfrm>
          <a:off x="0" y="87058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11274-2CE0-493A-8F02-760FAF24B163}">
      <dsp:nvSpPr>
        <dsp:cNvPr id="0" name=""/>
        <dsp:cNvSpPr/>
      </dsp:nvSpPr>
      <dsp:spPr>
        <a:xfrm>
          <a:off x="0" y="87058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Georgia" panose="02040502050405020303" pitchFamily="18" charset="0"/>
            </a:rPr>
            <a:t>It can be part-time (20 hours or less) or full-time (over 20 hours)</a:t>
          </a:r>
        </a:p>
      </dsp:txBody>
      <dsp:txXfrm>
        <a:off x="0" y="870586"/>
        <a:ext cx="7886700" cy="870055"/>
      </dsp:txXfrm>
    </dsp:sp>
    <dsp:sp modelId="{8F112CE1-0981-4CE2-AAE6-68AE81D39712}">
      <dsp:nvSpPr>
        <dsp:cNvPr id="0" name=""/>
        <dsp:cNvSpPr/>
      </dsp:nvSpPr>
      <dsp:spPr>
        <a:xfrm>
          <a:off x="0" y="174064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23DB9-A683-48ED-ADEB-5A37F394386B}">
      <dsp:nvSpPr>
        <dsp:cNvPr id="0" name=""/>
        <dsp:cNvSpPr/>
      </dsp:nvSpPr>
      <dsp:spPr>
        <a:xfrm>
          <a:off x="0" y="174064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Georgia" panose="02040502050405020303" pitchFamily="18" charset="0"/>
            </a:rPr>
            <a:t>12 months or more of </a:t>
          </a:r>
          <a:r>
            <a:rPr lang="en-US" sz="2200" b="0" kern="1200" dirty="0">
              <a:latin typeface="Georgia" panose="02040502050405020303" pitchFamily="18" charset="0"/>
            </a:rPr>
            <a:t>full-time</a:t>
          </a:r>
          <a:r>
            <a:rPr lang="en-US" sz="2200" b="1" kern="1200" dirty="0">
              <a:latin typeface="Georgia" panose="02040502050405020303" pitchFamily="18" charset="0"/>
            </a:rPr>
            <a:t> CPT will make you </a:t>
          </a:r>
          <a:r>
            <a:rPr lang="en-US" sz="2200" b="1" u="sng" kern="1200" dirty="0">
              <a:latin typeface="Georgia" panose="02040502050405020303" pitchFamily="18" charset="0"/>
            </a:rPr>
            <a:t>ineligible</a:t>
          </a:r>
          <a:r>
            <a:rPr lang="en-US" sz="2200" b="1" kern="1200" dirty="0">
              <a:latin typeface="Georgia" panose="02040502050405020303" pitchFamily="18" charset="0"/>
            </a:rPr>
            <a:t> for OPT</a:t>
          </a:r>
        </a:p>
      </dsp:txBody>
      <dsp:txXfrm>
        <a:off x="0" y="1740641"/>
        <a:ext cx="7886700" cy="870055"/>
      </dsp:txXfrm>
    </dsp:sp>
    <dsp:sp modelId="{35DCF0DE-1827-4557-A24C-94ECC1FC10A0}">
      <dsp:nvSpPr>
        <dsp:cNvPr id="0" name=""/>
        <dsp:cNvSpPr/>
      </dsp:nvSpPr>
      <dsp:spPr>
        <a:xfrm>
          <a:off x="0" y="261069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B83FB-573E-452B-93F9-30B894C07D00}">
      <dsp:nvSpPr>
        <dsp:cNvPr id="0" name=""/>
        <dsp:cNvSpPr/>
      </dsp:nvSpPr>
      <dsp:spPr>
        <a:xfrm>
          <a:off x="0" y="261069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Georgia" panose="02040502050405020303" pitchFamily="18" charset="0"/>
            </a:rPr>
            <a:t>Part-time CPT does not impact eligibility for OPT</a:t>
          </a:r>
        </a:p>
      </dsp:txBody>
      <dsp:txXfrm>
        <a:off x="0" y="2610696"/>
        <a:ext cx="7886700" cy="870055"/>
      </dsp:txXfrm>
    </dsp:sp>
    <dsp:sp modelId="{D3A7F40F-3772-4276-B134-A844F579BA8C}">
      <dsp:nvSpPr>
        <dsp:cNvPr id="0" name=""/>
        <dsp:cNvSpPr/>
      </dsp:nvSpPr>
      <dsp:spPr>
        <a:xfrm>
          <a:off x="0" y="348075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98914-E91A-4235-9762-21E6690F5361}">
      <dsp:nvSpPr>
        <dsp:cNvPr id="0" name=""/>
        <dsp:cNvSpPr/>
      </dsp:nvSpPr>
      <dsp:spPr>
        <a:xfrm>
          <a:off x="0" y="348075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Georgia" panose="02040502050405020303" pitchFamily="18" charset="0"/>
            </a:rPr>
            <a:t>You must maintain full-time enrollment while on CPT.  What is considered F/T enrollment during CPT varies by program.</a:t>
          </a:r>
        </a:p>
      </dsp:txBody>
      <dsp:txXfrm>
        <a:off x="0" y="3480751"/>
        <a:ext cx="78867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357CB-CD6F-48A7-8C83-15F9289B1FE5}">
      <dsp:nvSpPr>
        <dsp:cNvPr id="0" name=""/>
        <dsp:cNvSpPr/>
      </dsp:nvSpPr>
      <dsp:spPr>
        <a:xfrm>
          <a:off x="2664559" y="1323466"/>
          <a:ext cx="458631" cy="91440"/>
        </a:xfrm>
        <a:custGeom>
          <a:avLst/>
          <a:gdLst/>
          <a:ahLst/>
          <a:cxnLst/>
          <a:rect l="0" t="0" r="0" b="0"/>
          <a:pathLst>
            <a:path>
              <a:moveTo>
                <a:pt x="0" y="45720"/>
              </a:moveTo>
              <a:lnTo>
                <a:pt x="45863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1644" y="1366737"/>
        <a:ext cx="24461" cy="4897"/>
      </dsp:txXfrm>
    </dsp:sp>
    <dsp:sp modelId="{CB9C958A-6322-4234-BA10-CCB07596BE15}">
      <dsp:nvSpPr>
        <dsp:cNvPr id="0" name=""/>
        <dsp:cNvSpPr/>
      </dsp:nvSpPr>
      <dsp:spPr>
        <a:xfrm>
          <a:off x="7706" y="598289"/>
          <a:ext cx="2658653" cy="15417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229" tIns="109407" rIns="104229" bIns="109407" numCol="1" spcCol="1270" anchor="ctr" anchorCtr="0">
          <a:noAutofit/>
        </a:bodyPr>
        <a:lstStyle/>
        <a:p>
          <a:pPr marL="0" lvl="0" indent="0" algn="ctr" defTabSz="800100">
            <a:lnSpc>
              <a:spcPct val="90000"/>
            </a:lnSpc>
            <a:spcBef>
              <a:spcPct val="0"/>
            </a:spcBef>
            <a:spcAft>
              <a:spcPct val="35000"/>
            </a:spcAft>
            <a:buNone/>
          </a:pPr>
          <a:r>
            <a:rPr lang="en-US" sz="1800" kern="1200" dirty="0"/>
            <a:t>Discuss the internship/training opportunity with your academic advisor or internship coordinator in your department</a:t>
          </a:r>
        </a:p>
      </dsp:txBody>
      <dsp:txXfrm>
        <a:off x="7706" y="598289"/>
        <a:ext cx="2658653" cy="1541793"/>
      </dsp:txXfrm>
    </dsp:sp>
    <dsp:sp modelId="{8E6E779C-2182-40E9-806D-680D62B81806}">
      <dsp:nvSpPr>
        <dsp:cNvPr id="0" name=""/>
        <dsp:cNvSpPr/>
      </dsp:nvSpPr>
      <dsp:spPr>
        <a:xfrm>
          <a:off x="1137171" y="2083314"/>
          <a:ext cx="3276584" cy="551268"/>
        </a:xfrm>
        <a:custGeom>
          <a:avLst/>
          <a:gdLst/>
          <a:ahLst/>
          <a:cxnLst/>
          <a:rect l="0" t="0" r="0" b="0"/>
          <a:pathLst>
            <a:path>
              <a:moveTo>
                <a:pt x="3276584" y="0"/>
              </a:moveTo>
              <a:lnTo>
                <a:pt x="3276584" y="292734"/>
              </a:lnTo>
              <a:lnTo>
                <a:pt x="0" y="292734"/>
              </a:lnTo>
              <a:lnTo>
                <a:pt x="0" y="55126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2267" y="2356500"/>
        <a:ext cx="166392" cy="4897"/>
      </dsp:txXfrm>
    </dsp:sp>
    <dsp:sp modelId="{0B78F7A8-FA44-482C-91E0-9BFE61F0D644}">
      <dsp:nvSpPr>
        <dsp:cNvPr id="0" name=""/>
        <dsp:cNvSpPr/>
      </dsp:nvSpPr>
      <dsp:spPr>
        <a:xfrm>
          <a:off x="3155591" y="653257"/>
          <a:ext cx="2516329" cy="14318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229" tIns="109407" rIns="104229" bIns="109407" numCol="1" spcCol="1270" anchor="ctr" anchorCtr="0">
          <a:noAutofit/>
        </a:bodyPr>
        <a:lstStyle/>
        <a:p>
          <a:pPr marL="0" lvl="0" indent="0" algn="ctr" defTabSz="800100">
            <a:lnSpc>
              <a:spcPct val="90000"/>
            </a:lnSpc>
            <a:spcBef>
              <a:spcPct val="0"/>
            </a:spcBef>
            <a:spcAft>
              <a:spcPct val="35000"/>
            </a:spcAft>
            <a:buNone/>
          </a:pPr>
          <a:r>
            <a:rPr lang="en-US" sz="1800" kern="1200" dirty="0"/>
            <a:t>Obtain an offer letter from the employer that lists location, dates, and job description.</a:t>
          </a:r>
        </a:p>
      </dsp:txBody>
      <dsp:txXfrm>
        <a:off x="3155591" y="653257"/>
        <a:ext cx="2516329" cy="1431856"/>
      </dsp:txXfrm>
    </dsp:sp>
    <dsp:sp modelId="{5462DD36-4A37-4AB3-8B4E-B1B6258FF2BF}">
      <dsp:nvSpPr>
        <dsp:cNvPr id="0" name=""/>
        <dsp:cNvSpPr/>
      </dsp:nvSpPr>
      <dsp:spPr>
        <a:xfrm>
          <a:off x="2264836" y="3446292"/>
          <a:ext cx="458631" cy="91440"/>
        </a:xfrm>
        <a:custGeom>
          <a:avLst/>
          <a:gdLst/>
          <a:ahLst/>
          <a:cxnLst/>
          <a:rect l="0" t="0" r="0" b="0"/>
          <a:pathLst>
            <a:path>
              <a:moveTo>
                <a:pt x="0" y="45720"/>
              </a:moveTo>
              <a:lnTo>
                <a:pt x="45863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81921" y="3489563"/>
        <a:ext cx="24461" cy="4897"/>
      </dsp:txXfrm>
    </dsp:sp>
    <dsp:sp modelId="{387B3557-9F07-4C7C-B2D5-2BF5BA32B93C}">
      <dsp:nvSpPr>
        <dsp:cNvPr id="0" name=""/>
        <dsp:cNvSpPr/>
      </dsp:nvSpPr>
      <dsp:spPr>
        <a:xfrm>
          <a:off x="7706" y="2666983"/>
          <a:ext cx="2258930" cy="1650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229" tIns="109407" rIns="104229" bIns="109407" numCol="1" spcCol="1270" anchor="ctr" anchorCtr="0">
          <a:noAutofit/>
        </a:bodyPr>
        <a:lstStyle/>
        <a:p>
          <a:pPr marL="0" lvl="0" indent="0" algn="ctr" defTabSz="800100">
            <a:lnSpc>
              <a:spcPct val="90000"/>
            </a:lnSpc>
            <a:spcBef>
              <a:spcPct val="0"/>
            </a:spcBef>
            <a:spcAft>
              <a:spcPct val="35000"/>
            </a:spcAft>
            <a:buNone/>
          </a:pPr>
          <a:r>
            <a:rPr lang="en-US" sz="1800" kern="1200" dirty="0"/>
            <a:t>Complete the CPT application and have advisor or internship coordinator complete and sign.</a:t>
          </a:r>
        </a:p>
      </dsp:txBody>
      <dsp:txXfrm>
        <a:off x="7706" y="2666983"/>
        <a:ext cx="2258930" cy="1650058"/>
      </dsp:txXfrm>
    </dsp:sp>
    <dsp:sp modelId="{C9EA71EA-768E-45EE-B0AD-64AFB19D2E50}">
      <dsp:nvSpPr>
        <dsp:cNvPr id="0" name=""/>
        <dsp:cNvSpPr/>
      </dsp:nvSpPr>
      <dsp:spPr>
        <a:xfrm>
          <a:off x="5272078" y="3446292"/>
          <a:ext cx="458631" cy="91440"/>
        </a:xfrm>
        <a:custGeom>
          <a:avLst/>
          <a:gdLst/>
          <a:ahLst/>
          <a:cxnLst/>
          <a:rect l="0" t="0" r="0" b="0"/>
          <a:pathLst>
            <a:path>
              <a:moveTo>
                <a:pt x="0" y="45720"/>
              </a:moveTo>
              <a:lnTo>
                <a:pt x="45863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9162" y="3489563"/>
        <a:ext cx="24461" cy="4897"/>
      </dsp:txXfrm>
    </dsp:sp>
    <dsp:sp modelId="{18E502C8-04D9-4D98-AA10-47B659EFFB99}">
      <dsp:nvSpPr>
        <dsp:cNvPr id="0" name=""/>
        <dsp:cNvSpPr/>
      </dsp:nvSpPr>
      <dsp:spPr>
        <a:xfrm>
          <a:off x="2755867" y="2669657"/>
          <a:ext cx="2518010" cy="1644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229" tIns="109407" rIns="104229" bIns="109407" numCol="1" spcCol="1270" anchor="ctr" anchorCtr="0">
          <a:noAutofit/>
        </a:bodyPr>
        <a:lstStyle/>
        <a:p>
          <a:pPr marL="0" lvl="0" indent="0" algn="ctr" defTabSz="800100">
            <a:lnSpc>
              <a:spcPct val="90000"/>
            </a:lnSpc>
            <a:spcBef>
              <a:spcPct val="0"/>
            </a:spcBef>
            <a:spcAft>
              <a:spcPct val="35000"/>
            </a:spcAft>
            <a:buNone/>
          </a:pPr>
          <a:r>
            <a:rPr lang="en-US" sz="1800" kern="1200" dirty="0"/>
            <a:t>Submit the complete CPT application and job offer letter to our office at least 2 weeks before the start date</a:t>
          </a:r>
        </a:p>
      </dsp:txBody>
      <dsp:txXfrm>
        <a:off x="2755867" y="2669657"/>
        <a:ext cx="2518010" cy="1644710"/>
      </dsp:txXfrm>
    </dsp:sp>
    <dsp:sp modelId="{40D97C25-5635-45D3-BF43-59787FB426DA}">
      <dsp:nvSpPr>
        <dsp:cNvPr id="0" name=""/>
        <dsp:cNvSpPr/>
      </dsp:nvSpPr>
      <dsp:spPr>
        <a:xfrm>
          <a:off x="5763109" y="2629314"/>
          <a:ext cx="2534984" cy="17253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229" tIns="109407" rIns="104229" bIns="109407" numCol="1" spcCol="1270" anchor="t" anchorCtr="0">
          <a:noAutofit/>
        </a:bodyPr>
        <a:lstStyle/>
        <a:p>
          <a:pPr marL="0" lvl="0" indent="0" algn="l" defTabSz="711200">
            <a:lnSpc>
              <a:spcPct val="90000"/>
            </a:lnSpc>
            <a:spcBef>
              <a:spcPct val="0"/>
            </a:spcBef>
            <a:spcAft>
              <a:spcPct val="35000"/>
            </a:spcAft>
            <a:buNone/>
          </a:pPr>
          <a:r>
            <a:rPr lang="en-US" sz="1600" kern="1200" dirty="0"/>
            <a:t>Please note:</a:t>
          </a:r>
        </a:p>
        <a:p>
          <a:pPr marL="171450" lvl="1" indent="-171450" algn="l" defTabSz="711200">
            <a:lnSpc>
              <a:spcPct val="90000"/>
            </a:lnSpc>
            <a:spcBef>
              <a:spcPct val="0"/>
            </a:spcBef>
            <a:spcAft>
              <a:spcPct val="15000"/>
            </a:spcAft>
            <a:buChar char="•"/>
          </a:pPr>
          <a:r>
            <a:rPr lang="en-US" sz="1600" kern="1200" dirty="0"/>
            <a:t>A CPT I-20 must be issued prior to beginning employment; CPT follows the semester dates and is authorized semester by semester</a:t>
          </a:r>
        </a:p>
      </dsp:txBody>
      <dsp:txXfrm>
        <a:off x="5763109" y="2629314"/>
        <a:ext cx="2534984" cy="17253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1515F-EE65-4FE3-9D2E-AFF077A406C9}" type="datetimeFigureOut">
              <a:rPr lang="en-US" smtClean="0"/>
              <a:t>9/27/2024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954E9-8174-4DD2-B953-9806AF4ED9AC}" type="slidenum">
              <a:rPr lang="en-US" smtClean="0"/>
              <a:t>‹#›</a:t>
            </a:fld>
            <a:endParaRPr lang="en-US"/>
          </a:p>
        </p:txBody>
      </p:sp>
    </p:spTree>
    <p:extLst>
      <p:ext uri="{BB962C8B-B14F-4D97-AF65-F5344CB8AC3E}">
        <p14:creationId xmlns:p14="http://schemas.microsoft.com/office/powerpoint/2010/main" val="373644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A54664D-B1AF-1BAE-2526-414EF9543C6D}"/>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A0DC727A-2748-1F64-6525-4752951100E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148" name="Slide Number Placeholder 3">
            <a:extLst>
              <a:ext uri="{FF2B5EF4-FFF2-40B4-BE49-F238E27FC236}">
                <a16:creationId xmlns:a16="http://schemas.microsoft.com/office/drawing/2014/main" id="{25EA0EFE-9E36-8DA5-BAFE-B9237D6B546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1CA020A6-206F-433E-86D2-39BAB49A12D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92B6BB5-E903-0B47-DF3A-683A6F1E927C}"/>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E43F3A6E-8E9C-CEC4-563A-BCE5CE294A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9700" name="Slide Number Placeholder 3">
            <a:extLst>
              <a:ext uri="{FF2B5EF4-FFF2-40B4-BE49-F238E27FC236}">
                <a16:creationId xmlns:a16="http://schemas.microsoft.com/office/drawing/2014/main" id="{BBDA041B-0CE9-D873-8076-8741BC7DA18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77508513-FB57-4D29-B1B3-25A53A86A1CA}" type="slidenum">
              <a:rPr lang="en-US" altLang="en-US" smtClean="0"/>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09CC179-EBDF-FF88-B1D5-D22229BBC7BF}"/>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BDE30EE2-822E-027E-5458-B43CDF3447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1748" name="Slide Number Placeholder 3">
            <a:extLst>
              <a:ext uri="{FF2B5EF4-FFF2-40B4-BE49-F238E27FC236}">
                <a16:creationId xmlns:a16="http://schemas.microsoft.com/office/drawing/2014/main" id="{D643E409-C0FD-AF45-2142-F66169A28E6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2EF24C36-9FED-4C8E-AD04-2B001D741201}" type="slidenum">
              <a:rPr lang="en-US" altLang="en-US" smtClean="0"/>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EE13C6C-9844-6240-BF09-F60BEBBBBE35}"/>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49850320-A350-C1C0-F947-D949361B78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3796" name="Slide Number Placeholder 3">
            <a:extLst>
              <a:ext uri="{FF2B5EF4-FFF2-40B4-BE49-F238E27FC236}">
                <a16:creationId xmlns:a16="http://schemas.microsoft.com/office/drawing/2014/main" id="{60597451-E6A1-63B8-8311-22A31965827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A6912A87-7842-44D7-8B2A-3A96F85B06D4}" type="slidenum">
              <a:rPr lang="en-US" altLang="en-US" smtClean="0"/>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4DD02A7-430F-C559-A733-C931B9CBD25A}"/>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4BDD5EB8-60BA-88D7-44D9-05EF70C821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7892" name="Slide Number Placeholder 3">
            <a:extLst>
              <a:ext uri="{FF2B5EF4-FFF2-40B4-BE49-F238E27FC236}">
                <a16:creationId xmlns:a16="http://schemas.microsoft.com/office/drawing/2014/main" id="{7E0847C5-C083-61EC-489B-D656A96301F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CE81B8A7-F59F-4F4D-8B34-4479F3024675}" type="slidenum">
              <a:rPr lang="en-US" altLang="en-US" smtClean="0"/>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81189D3-24CA-669F-B30E-CDF0345DEC93}"/>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35193280-FF32-D51C-6EC7-107D48809B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9940" name="Slide Number Placeholder 3">
            <a:extLst>
              <a:ext uri="{FF2B5EF4-FFF2-40B4-BE49-F238E27FC236}">
                <a16:creationId xmlns:a16="http://schemas.microsoft.com/office/drawing/2014/main" id="{0454BFBE-3004-003F-10C1-D335059FC7F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96CB906C-FFCC-4BFB-BF73-00CDFCEF65CD}" type="slidenum">
              <a:rPr lang="en-US" altLang="en-US" smtClean="0"/>
              <a:pPr/>
              <a:t>16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5C315FD-28DD-52CF-DF24-BA562F0D6E6D}"/>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944D86CC-649D-74F5-E182-5024AFDA5C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1988" name="Slide Number Placeholder 3">
            <a:extLst>
              <a:ext uri="{FF2B5EF4-FFF2-40B4-BE49-F238E27FC236}">
                <a16:creationId xmlns:a16="http://schemas.microsoft.com/office/drawing/2014/main" id="{AC46C328-88B6-E1EF-2BBF-6149F1BF56E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2621734A-EC22-4C79-A483-5C3049D062F8}" type="slidenum">
              <a:rPr lang="en-US" altLang="en-US" smtClean="0"/>
              <a:pPr/>
              <a:t>18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DC2FC30-EEEA-BC6F-37F4-67DA28F4E0D2}"/>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539D990F-E7D2-6E20-44D0-45228CEC37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5060" name="Slide Number Placeholder 3">
            <a:extLst>
              <a:ext uri="{FF2B5EF4-FFF2-40B4-BE49-F238E27FC236}">
                <a16:creationId xmlns:a16="http://schemas.microsoft.com/office/drawing/2014/main" id="{585994BB-1485-1AA1-F342-A36075F352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F79B728D-6249-42BB-B90C-5D862324269F}"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EC03A7F-315A-622F-EE74-9C70D0E909CD}"/>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9F13947B-E381-2E0B-F24D-7ADDA98DF7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9220" name="Slide Number Placeholder 3">
            <a:extLst>
              <a:ext uri="{FF2B5EF4-FFF2-40B4-BE49-F238E27FC236}">
                <a16:creationId xmlns:a16="http://schemas.microsoft.com/office/drawing/2014/main" id="{5E354B30-EA40-1188-F64B-30B184F66FE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1E73F7B9-50D4-4F51-8BE8-422F094FD09F}"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6347766-1D61-EFDF-9017-060ECCE259A2}"/>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12D8BB2B-86DD-E7F3-12F1-3B614BFCE9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316" name="Slide Number Placeholder 3">
            <a:extLst>
              <a:ext uri="{FF2B5EF4-FFF2-40B4-BE49-F238E27FC236}">
                <a16:creationId xmlns:a16="http://schemas.microsoft.com/office/drawing/2014/main" id="{3DEE611F-F82F-41CA-898C-FD2268CDC90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A40E10CB-9B84-446F-88F8-AFD83BF944BE}" type="slidenum">
              <a:rPr lang="en-US" altLang="en-US" smtClean="0"/>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065E2AF-18DA-368A-DB0A-FFF9DEB99C7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B4D8188-CA9C-2239-7E56-DD914C4C97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5364" name="Slide Number Placeholder 3">
            <a:extLst>
              <a:ext uri="{FF2B5EF4-FFF2-40B4-BE49-F238E27FC236}">
                <a16:creationId xmlns:a16="http://schemas.microsoft.com/office/drawing/2014/main" id="{EADF2939-614B-9182-53FC-70A7F973A13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37FA3900-63E6-4AFE-8FE3-63EEBA6CB385}" type="slidenum">
              <a:rPr lang="en-US" altLang="en-US" smtClean="0"/>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50BC86C-D3BA-184A-0BF4-E36AF8FACAE3}"/>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429FBA47-C625-6ABE-BAD2-A8CB9D4567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7412" name="Slide Number Placeholder 3">
            <a:extLst>
              <a:ext uri="{FF2B5EF4-FFF2-40B4-BE49-F238E27FC236}">
                <a16:creationId xmlns:a16="http://schemas.microsoft.com/office/drawing/2014/main" id="{DFAC8A1B-B51B-888F-9CB4-89CCDBDEE61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81F61970-D92E-4944-8828-A6595DEFBB67}"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94E3FCC-943C-E02C-5D7E-A27C63BD5CEE}"/>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C09DBF68-9227-A759-C0D0-DDA48B40CA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9460" name="Slide Number Placeholder 3">
            <a:extLst>
              <a:ext uri="{FF2B5EF4-FFF2-40B4-BE49-F238E27FC236}">
                <a16:creationId xmlns:a16="http://schemas.microsoft.com/office/drawing/2014/main" id="{51E38860-FB23-9E21-5CB8-F5D6D846CF5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E81BCD26-E685-4D63-B924-E353C3DD3610}" type="slidenum">
              <a:rPr lang="en-US" altLang="en-US" smtClean="0"/>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43270F5-D71C-0E74-0397-FB7DB255813C}"/>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2DD46DCB-01C9-06BD-6525-44BF5F7CDB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3556" name="Slide Number Placeholder 3">
            <a:extLst>
              <a:ext uri="{FF2B5EF4-FFF2-40B4-BE49-F238E27FC236}">
                <a16:creationId xmlns:a16="http://schemas.microsoft.com/office/drawing/2014/main" id="{44326829-8AAB-FABD-0B2D-A8FCD6545CC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1D767B45-DCD4-4BC3-B998-97BE6C651EF9}" type="slidenum">
              <a:rPr lang="en-US" altLang="en-US" smtClean="0"/>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8670A64-E192-95D6-B0FF-C24AF7C037E8}"/>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C8DD9894-8056-8806-B396-F6C09F50A3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5604" name="Slide Number Placeholder 3">
            <a:extLst>
              <a:ext uri="{FF2B5EF4-FFF2-40B4-BE49-F238E27FC236}">
                <a16:creationId xmlns:a16="http://schemas.microsoft.com/office/drawing/2014/main" id="{8E4B350D-C0DF-57E2-2715-0640EE7485B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782DEEA7-5F7E-4558-9C7F-1203D105207F}" type="slidenum">
              <a:rPr lang="en-US" altLang="en-US" smtClean="0"/>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8FCD175-3DAE-5DC6-27A7-250940F55DD4}"/>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D17E5644-4F0D-A3DE-8ADA-9BEAD2DD9B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7652" name="Slide Number Placeholder 3">
            <a:extLst>
              <a:ext uri="{FF2B5EF4-FFF2-40B4-BE49-F238E27FC236}">
                <a16:creationId xmlns:a16="http://schemas.microsoft.com/office/drawing/2014/main" id="{9EABE762-9D4D-2FA3-B5BA-850A6A0DAE8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0F50E46C-4D6F-457C-A59F-C4172D30659D}"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041E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899FD-F8AE-E443-A2F6-2D3475A27614}"/>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473308" y="1122363"/>
            <a:ext cx="8197385" cy="2387600"/>
          </a:xfrm>
        </p:spPr>
        <p:txBody>
          <a:bodyPr lIns="0" tIns="0" rIns="0" bIns="0" anchor="b">
            <a:noAutofit/>
          </a:bodyPr>
          <a:lstStyle>
            <a:lvl1pPr algn="l">
              <a:defRPr sz="6000" cap="all" spc="75" baseline="0">
                <a:solidFill>
                  <a:srgbClr val="A89968"/>
                </a:solidFill>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473308" y="3602038"/>
            <a:ext cx="8197385" cy="1655762"/>
          </a:xfrm>
          <a:prstGeom prst="rect">
            <a:avLst/>
          </a:prstGeom>
        </p:spPr>
        <p:txBody>
          <a:bodyPr lIns="0" tIns="0" rIns="0" bIns="0">
            <a:noAutofit/>
          </a:bodyPr>
          <a:lstStyle>
            <a:lvl1pPr marL="0" indent="0" algn="l">
              <a:buNone/>
              <a:defRPr sz="270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Graphic 6">
            <a:extLst>
              <a:ext uri="{FF2B5EF4-FFF2-40B4-BE49-F238E27FC236}">
                <a16:creationId xmlns:a16="http://schemas.microsoft.com/office/drawing/2014/main" id="{35C8CD65-8B95-6F49-866F-118D605EBBF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362608" y="5951623"/>
            <a:ext cx="1308085" cy="558794"/>
          </a:xfrm>
          <a:prstGeom prst="rect">
            <a:avLst/>
          </a:prstGeom>
        </p:spPr>
      </p:pic>
      <p:cxnSp>
        <p:nvCxnSpPr>
          <p:cNvPr id="8" name="Straight Connector 7">
            <a:extLst>
              <a:ext uri="{FF2B5EF4-FFF2-40B4-BE49-F238E27FC236}">
                <a16:creationId xmlns:a16="http://schemas.microsoft.com/office/drawing/2014/main" id="{C5E44B96-9B76-D14E-ACF3-7144347FCD7F}"/>
              </a:ext>
            </a:extLst>
          </p:cNvPr>
          <p:cNvCxnSpPr/>
          <p:nvPr userDrawn="1"/>
        </p:nvCxnSpPr>
        <p:spPr>
          <a:xfrm>
            <a:off x="473308" y="5721180"/>
            <a:ext cx="819738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5">
            <a:extLst>
              <a:ext uri="{FF2B5EF4-FFF2-40B4-BE49-F238E27FC236}">
                <a16:creationId xmlns:a16="http://schemas.microsoft.com/office/drawing/2014/main" id="{A7FF35A2-5C5B-9443-A3D8-4D6A1DF24FE7}"/>
              </a:ext>
            </a:extLst>
          </p:cNvPr>
          <p:cNvSpPr>
            <a:spLocks noGrp="1"/>
          </p:cNvSpPr>
          <p:nvPr>
            <p:ph type="body" sz="quarter" idx="15" hasCustomPrompt="1"/>
          </p:nvPr>
        </p:nvSpPr>
        <p:spPr>
          <a:xfrm>
            <a:off x="473308"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3" name="TextBox 22">
            <a:extLst>
              <a:ext uri="{FF2B5EF4-FFF2-40B4-BE49-F238E27FC236}">
                <a16:creationId xmlns:a16="http://schemas.microsoft.com/office/drawing/2014/main" id="{E67B252F-CFCB-BE48-886C-D4E113BC4D1C}"/>
              </a:ext>
            </a:extLst>
          </p:cNvPr>
          <p:cNvSpPr txBox="1"/>
          <p:nvPr userDrawn="1"/>
        </p:nvSpPr>
        <p:spPr>
          <a:xfrm>
            <a:off x="4541801"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September 27, 2024</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02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886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1573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02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A4A43D-6E1F-F544-9C17-7F03890F09FB}"/>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12F82459-1B0A-ED4D-8E2A-B2F5E8F16413}"/>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23011B8-29CE-4540-9F7B-4E7EC2680332}"/>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16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A82D67-8B99-4A4E-AD2C-26851899850A}"/>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78CE94EC-592F-F747-96CA-B134450792FF}"/>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6B6E49C1-5D36-9E45-8FA4-51BCF677C94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15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C75D5A-511F-7E45-B9F0-4EE36EB538E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13691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1EB79FE-A84B-D04F-851A-61661A8B515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DF3D79D4-2FE0-604F-B7F6-3004266CDA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A8755384-0657-2D4F-89DB-43B6F745932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88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5AB82-9E26-4D48-B592-8CA72D5474F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6543675" y="365125"/>
            <a:ext cx="1971675" cy="56579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6579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BDB581BA-CB62-8944-B758-D71BAA6C5BA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43755BC2-15F9-8747-B3AA-AF9CE20F2E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413CD532-F17B-E740-B51B-02F6182DD38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49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D12DD85-690B-FD9C-1B0E-B76D55BDE90B}"/>
              </a:ext>
            </a:extLst>
          </p:cNvPr>
          <p:cNvGrpSpPr>
            <a:grpSpLocks/>
          </p:cNvGrpSpPr>
          <p:nvPr/>
        </p:nvGrpSpPr>
        <p:grpSpPr bwMode="auto">
          <a:xfrm>
            <a:off x="0" y="0"/>
            <a:ext cx="8458200" cy="5943600"/>
            <a:chOff x="0" y="0"/>
            <a:chExt cx="5328" cy="3744"/>
          </a:xfrm>
        </p:grpSpPr>
        <p:sp>
          <p:nvSpPr>
            <p:cNvPr id="3" name="Freeform 3">
              <a:extLst>
                <a:ext uri="{FF2B5EF4-FFF2-40B4-BE49-F238E27FC236}">
                  <a16:creationId xmlns:a16="http://schemas.microsoft.com/office/drawing/2014/main" id="{79B043E0-15F2-2EDE-9A91-7F3E425BC8F4}"/>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p:spPr>
          <p:txBody>
            <a:bodyPr/>
            <a:lstStyle/>
            <a:p>
              <a:pPr>
                <a:defRPr/>
              </a:pPr>
              <a:endParaRPr lang="en-US">
                <a:ea typeface="+mn-ea"/>
              </a:endParaRPr>
            </a:p>
          </p:txBody>
        </p:sp>
        <p:sp>
          <p:nvSpPr>
            <p:cNvPr id="4" name="Freeform 4">
              <a:extLst>
                <a:ext uri="{FF2B5EF4-FFF2-40B4-BE49-F238E27FC236}">
                  <a16:creationId xmlns:a16="http://schemas.microsoft.com/office/drawing/2014/main" id="{6FB126DA-31F5-E87E-7B6F-B57B68241B3C}"/>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2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0343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5" name="Date Placeholder 6">
            <a:extLst>
              <a:ext uri="{FF2B5EF4-FFF2-40B4-BE49-F238E27FC236}">
                <a16:creationId xmlns:a16="http://schemas.microsoft.com/office/drawing/2014/main" id="{0BC35802-E8C8-9981-3C11-63C749947466}"/>
              </a:ext>
            </a:extLst>
          </p:cNvPr>
          <p:cNvSpPr>
            <a:spLocks noGrp="1" noChangeArrowheads="1"/>
          </p:cNvSpPr>
          <p:nvPr>
            <p:ph type="dt" sz="quarter" idx="10"/>
          </p:nvPr>
        </p:nvSpPr>
        <p:spPr/>
        <p:txBody>
          <a:bodyPr/>
          <a:lstStyle>
            <a:lvl1pPr>
              <a:defRPr/>
            </a:lvl1pPr>
          </a:lstStyle>
          <a:p>
            <a:pPr>
              <a:defRPr/>
            </a:pPr>
            <a:endParaRPr lang="en-US"/>
          </a:p>
        </p:txBody>
      </p:sp>
      <p:sp>
        <p:nvSpPr>
          <p:cNvPr id="6" name="Footer Placeholder 7">
            <a:extLst>
              <a:ext uri="{FF2B5EF4-FFF2-40B4-BE49-F238E27FC236}">
                <a16:creationId xmlns:a16="http://schemas.microsoft.com/office/drawing/2014/main" id="{4490F2BD-1CF0-83BC-9D6C-CEEBCE9B4B38}"/>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320BD182-00A1-05AA-04FE-F727B05265BC}"/>
              </a:ext>
            </a:extLst>
          </p:cNvPr>
          <p:cNvSpPr>
            <a:spLocks noGrp="1" noChangeArrowheads="1"/>
          </p:cNvSpPr>
          <p:nvPr>
            <p:ph type="sldNum" sz="quarter" idx="12"/>
          </p:nvPr>
        </p:nvSpPr>
        <p:spPr/>
        <p:txBody>
          <a:bodyPr/>
          <a:lstStyle>
            <a:lvl1pPr>
              <a:defRPr/>
            </a:lvl1pPr>
          </a:lstStyle>
          <a:p>
            <a:pPr>
              <a:defRPr/>
            </a:pPr>
            <a:fld id="{F18A8F35-4C4B-469F-845E-249DF3EE3B04}" type="slidenum">
              <a:rPr lang="en-US" altLang="en-US"/>
              <a:pPr>
                <a:defRPr/>
              </a:pPr>
              <a:t>‹#›</a:t>
            </a:fld>
            <a:endParaRPr lang="en-US" altLang="en-US"/>
          </a:p>
        </p:txBody>
      </p:sp>
    </p:spTree>
    <p:extLst>
      <p:ext uri="{BB962C8B-B14F-4D97-AF65-F5344CB8AC3E}">
        <p14:creationId xmlns:p14="http://schemas.microsoft.com/office/powerpoint/2010/main" val="196952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041E4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7223A9-D871-8142-A87A-BE156457A781}"/>
              </a:ext>
            </a:extLst>
          </p:cNvPr>
          <p:cNvPicPr>
            <a:picLocks noChangeAspect="1"/>
          </p:cNvPicPr>
          <p:nvPr userDrawn="1"/>
        </p:nvPicPr>
        <p:blipFill rotWithShape="1">
          <a:blip r:embed="rId2"/>
          <a:srcRect l="996" t="5810" r="795" b="25539"/>
          <a:stretch/>
        </p:blipFill>
        <p:spPr>
          <a:xfrm rot="16200000">
            <a:off x="4127154" y="1841153"/>
            <a:ext cx="6858005" cy="3175687"/>
          </a:xfrm>
          <a:prstGeom prst="rect">
            <a:avLst/>
          </a:prstGeom>
        </p:spPr>
      </p:pic>
      <p:pic>
        <p:nvPicPr>
          <p:cNvPr id="11" name="Picture 10">
            <a:extLst>
              <a:ext uri="{FF2B5EF4-FFF2-40B4-BE49-F238E27FC236}">
                <a16:creationId xmlns:a16="http://schemas.microsoft.com/office/drawing/2014/main" id="{3DA87849-F4CC-D543-B821-90B0154A0F2A}"/>
              </a:ext>
            </a:extLst>
          </p:cNvPr>
          <p:cNvPicPr>
            <a:picLocks noChangeAspect="1"/>
          </p:cNvPicPr>
          <p:nvPr userDrawn="1"/>
        </p:nvPicPr>
        <p:blipFill>
          <a:blip r:embed="rId3">
            <a:alphaModFix amt="46000"/>
          </a:blip>
          <a:stretch>
            <a:fillRect/>
          </a:stretch>
        </p:blipFill>
        <p:spPr>
          <a:xfrm>
            <a:off x="5968310" y="0"/>
            <a:ext cx="3175688" cy="1575554"/>
          </a:xfrm>
          <a:prstGeom prst="rect">
            <a:avLst/>
          </a:prstGeom>
        </p:spPr>
      </p:pic>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031873" y="248504"/>
            <a:ext cx="981075" cy="4191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6"/>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6" name="Text Placeholder 25">
            <a:extLst>
              <a:ext uri="{FF2B5EF4-FFF2-40B4-BE49-F238E27FC236}">
                <a16:creationId xmlns:a16="http://schemas.microsoft.com/office/drawing/2014/main" id="{85EEBCC6-D9C3-A04C-84D6-E0EAC530DB09}"/>
              </a:ext>
            </a:extLst>
          </p:cNvPr>
          <p:cNvSpPr>
            <a:spLocks noGrp="1"/>
          </p:cNvSpPr>
          <p:nvPr>
            <p:ph type="body" sz="quarter" idx="15" hasCustomPrompt="1"/>
          </p:nvPr>
        </p:nvSpPr>
        <p:spPr>
          <a:xfrm>
            <a:off x="485775"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September 27, 2024</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5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41E4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DD08C5-12D6-314D-BB01-F838ADE6620E}"/>
              </a:ext>
            </a:extLst>
          </p:cNvPr>
          <p:cNvSpPr/>
          <p:nvPr userDrawn="1"/>
        </p:nvSpPr>
        <p:spPr>
          <a:xfrm>
            <a:off x="4943" y="0"/>
            <a:ext cx="9139057"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6B1B761A-27A7-E640-AAA0-157C2096C616}"/>
              </a:ext>
            </a:extLst>
          </p:cNvPr>
          <p:cNvSpPr>
            <a:spLocks noGrp="1"/>
          </p:cNvSpPr>
          <p:nvPr>
            <p:ph type="pic" sz="quarter" idx="16"/>
          </p:nvPr>
        </p:nvSpPr>
        <p:spPr>
          <a:xfrm>
            <a:off x="5968310" y="0"/>
            <a:ext cx="3175690" cy="6858000"/>
          </a:xfrm>
        </p:spPr>
        <p:txBody>
          <a:bodyPr/>
          <a:lstStyle/>
          <a:p>
            <a:endParaRPr lang="en-US" dirty="0"/>
          </a:p>
        </p:txBody>
      </p:sp>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3308" y="5951622"/>
            <a:ext cx="1087135" cy="464407"/>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4"/>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50" dirty="0">
                <a:solidFill>
                  <a:schemeClr val="bg1"/>
                </a:solidFill>
                <a:latin typeface="Arial" panose="020B0604020202020204" pitchFamily="34" charset="0"/>
                <a:cs typeface="Arial" panose="020B0604020202020204" pitchFamily="34" charset="0"/>
              </a:rPr>
              <a:t>Presenter name</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Title, Department</a:t>
            </a:r>
          </a:p>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September 27, 2024</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66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A8996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7EDA7E-9600-A445-BD08-18A82ABED34B}"/>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490298" y="2953265"/>
            <a:ext cx="4964456" cy="1609210"/>
          </a:xfrm>
        </p:spPr>
        <p:txBody>
          <a:bodyPr lIns="0" tIns="0" rIns="0" bIns="0" anchor="t" anchorCtr="0">
            <a:noAutofit/>
          </a:bodyPr>
          <a:lstStyle>
            <a:lvl1pPr>
              <a:defRPr sz="4500" cap="all" spc="75" baseline="0">
                <a:solidFill>
                  <a:schemeClr val="bg1"/>
                </a:solidFill>
                <a:latin typeface="Impact" panose="020B080603090205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490298" y="4829176"/>
            <a:ext cx="4964456" cy="595440"/>
          </a:xfrm>
          <a:prstGeom prst="rect">
            <a:avLst/>
          </a:prstGeom>
        </p:spPr>
        <p:txBody>
          <a:bodyPr lIns="0" tIns="0" rIns="0" bIns="0">
            <a:noAutofit/>
          </a:bodyPr>
          <a:lstStyle>
            <a:lvl1pPr marL="0" indent="0">
              <a:buNone/>
              <a:defRPr sz="2250">
                <a:solidFill>
                  <a:srgbClr val="041E42"/>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495061" y="2250003"/>
            <a:ext cx="4542235" cy="436563"/>
          </a:xfrm>
          <a:prstGeom prst="rect">
            <a:avLst/>
          </a:prstGeom>
        </p:spPr>
        <p:txBody>
          <a:bodyPr lIns="0" tIns="0" rIns="0" bIns="0" anchor="b" anchorCtr="0">
            <a:noAutofit/>
          </a:bodyPr>
          <a:lstStyle>
            <a:lvl1pPr marL="0" indent="0">
              <a:buNone/>
              <a:defRPr sz="1050" b="1" cap="all" spc="75"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495061" y="5523468"/>
            <a:ext cx="56473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42D5FF7-C44F-5149-AC5F-9B7A8D72CC3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33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FF7E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7C0F9-3EF1-024C-88FF-B7B3D56B3480}"/>
              </a:ext>
            </a:extLst>
          </p:cNvPr>
          <p:cNvPicPr>
            <a:picLocks noChangeAspect="1"/>
          </p:cNvPicPr>
          <p:nvPr userDrawn="1"/>
        </p:nvPicPr>
        <p:blipFill>
          <a:blip r:embed="rId2"/>
          <a:src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50A6A17-9EB7-1E40-85C0-F057028282BA}"/>
              </a:ext>
            </a:extLst>
          </p:cNvPr>
          <p:cNvSpPr>
            <a:spLocks noGrp="1"/>
          </p:cNvSpPr>
          <p:nvPr>
            <p:ph type="title"/>
          </p:nvPr>
        </p:nvSpPr>
        <p:spPr>
          <a:xfrm>
            <a:off x="491503" y="2953265"/>
            <a:ext cx="4964456" cy="1609210"/>
          </a:xfrm>
        </p:spPr>
        <p:txBody>
          <a:bodyPr lIns="0" tIns="0" rIns="0" bIns="0" anchor="t" anchorCtr="0">
            <a:noAutofit/>
          </a:bodyPr>
          <a:lstStyle>
            <a:lvl1pPr>
              <a:defRPr sz="5400" cap="all" spc="75" baseline="0">
                <a:solidFill>
                  <a:srgbClr val="041E42"/>
                </a:solidFill>
                <a:latin typeface="Impact" panose="020B080603090205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9F8DFEB7-3679-3547-A29F-A715A56176E3}"/>
              </a:ext>
            </a:extLst>
          </p:cNvPr>
          <p:cNvSpPr>
            <a:spLocks noGrp="1"/>
          </p:cNvSpPr>
          <p:nvPr>
            <p:ph type="body" idx="1" hasCustomPrompt="1"/>
          </p:nvPr>
        </p:nvSpPr>
        <p:spPr>
          <a:xfrm>
            <a:off x="491503" y="5198586"/>
            <a:ext cx="4964456" cy="595440"/>
          </a:xfrm>
          <a:prstGeom prst="rect">
            <a:avLst/>
          </a:prstGeom>
        </p:spPr>
        <p:txBody>
          <a:bodyPr lIns="0" tIns="0" rIns="0" bIns="0">
            <a:noAutofit/>
          </a:bodyPr>
          <a:lstStyle>
            <a:lvl1pPr marL="0" indent="0">
              <a:buNone/>
              <a:defRPr sz="3000">
                <a:solidFill>
                  <a:srgbClr val="004C9D"/>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5" name="Text Placeholder 9">
            <a:extLst>
              <a:ext uri="{FF2B5EF4-FFF2-40B4-BE49-F238E27FC236}">
                <a16:creationId xmlns:a16="http://schemas.microsoft.com/office/drawing/2014/main" id="{60E59F6F-70DD-D44B-B463-CE6EDC04F540}"/>
              </a:ext>
            </a:extLst>
          </p:cNvPr>
          <p:cNvSpPr>
            <a:spLocks noGrp="1"/>
          </p:cNvSpPr>
          <p:nvPr>
            <p:ph type="body" sz="quarter" idx="13" hasCustomPrompt="1"/>
          </p:nvPr>
        </p:nvSpPr>
        <p:spPr>
          <a:xfrm>
            <a:off x="496266" y="2250003"/>
            <a:ext cx="4542235" cy="436563"/>
          </a:xfrm>
          <a:prstGeom prst="rect">
            <a:avLst/>
          </a:prstGeom>
        </p:spPr>
        <p:txBody>
          <a:bodyPr lIns="0" tIns="0" rIns="0" bIns="0" anchor="b" anchorCtr="0">
            <a:noAutofit/>
          </a:bodyPr>
          <a:lstStyle>
            <a:lvl1pPr marL="0" indent="0">
              <a:buNone/>
              <a:defRPr sz="1400" b="1" cap="all" spc="75" baseline="0">
                <a:solidFill>
                  <a:srgbClr val="A89968"/>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6" name="Straight Connector 15">
            <a:extLst>
              <a:ext uri="{FF2B5EF4-FFF2-40B4-BE49-F238E27FC236}">
                <a16:creationId xmlns:a16="http://schemas.microsoft.com/office/drawing/2014/main" id="{B2C6FB1D-2182-9F4E-AC14-7D349148A75A}"/>
              </a:ext>
            </a:extLst>
          </p:cNvPr>
          <p:cNvCxnSpPr>
            <a:cxnSpLocks/>
          </p:cNvCxnSpPr>
          <p:nvPr userDrawn="1"/>
        </p:nvCxnSpPr>
        <p:spPr>
          <a:xfrm>
            <a:off x="496266" y="5892878"/>
            <a:ext cx="4771473"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2E26DA4-655B-2946-B7D6-97ACB07E886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2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FF7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88C09-1C04-D749-9B9A-1954A04E0B73}"/>
              </a:ext>
            </a:extLst>
          </p:cNvPr>
          <p:cNvPicPr>
            <a:picLocks noChangeAspect="1"/>
          </p:cNvPicPr>
          <p:nvPr userDrawn="1"/>
        </p:nvPicPr>
        <p:blipFill>
          <a:blip r:embed="rId2"/>
          <a:srcRect/>
          <a:stretch/>
        </p:blipFill>
        <p:spPr>
          <a:xfrm>
            <a:off x="0" y="0"/>
            <a:ext cx="9144000" cy="6858000"/>
          </a:xfrm>
          <a:prstGeom prst="rect">
            <a:avLst/>
          </a:prstGeom>
        </p:spPr>
      </p:pic>
      <p:pic>
        <p:nvPicPr>
          <p:cNvPr id="6" name="Graphic 5">
            <a:extLst>
              <a:ext uri="{FF2B5EF4-FFF2-40B4-BE49-F238E27FC236}">
                <a16:creationId xmlns:a16="http://schemas.microsoft.com/office/drawing/2014/main" id="{27861679-0949-EB4A-ACE2-F1813F1B8FC5}"/>
              </a:ext>
            </a:extLst>
          </p:cNvPr>
          <p:cNvPicPr>
            <a:picLocks noChangeAspect="1"/>
          </p:cNvPicPr>
          <p:nvPr userDrawn="1"/>
        </p:nvPicPr>
        <p:blipFill>
          <a:blip r:embed="rId3"/>
          <a:srcRect/>
          <a:stretch/>
        </p:blipFill>
        <p:spPr>
          <a:xfrm>
            <a:off x="4334191" y="5091566"/>
            <a:ext cx="475620" cy="593618"/>
          </a:xfrm>
          <a:prstGeom prst="rect">
            <a:avLst/>
          </a:prstGeom>
        </p:spPr>
      </p:pic>
      <p:pic>
        <p:nvPicPr>
          <p:cNvPr id="8" name="Graphic 7">
            <a:extLst>
              <a:ext uri="{FF2B5EF4-FFF2-40B4-BE49-F238E27FC236}">
                <a16:creationId xmlns:a16="http://schemas.microsoft.com/office/drawing/2014/main" id="{6484226E-17CF-7548-AEF6-B1745AB3BC7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12976" y="2213555"/>
            <a:ext cx="318050" cy="257880"/>
          </a:xfrm>
          <a:prstGeom prst="rect">
            <a:avLst/>
          </a:prstGeom>
        </p:spPr>
      </p:pic>
      <p:sp>
        <p:nvSpPr>
          <p:cNvPr id="10" name="Text Placeholder 9">
            <a:extLst>
              <a:ext uri="{FF2B5EF4-FFF2-40B4-BE49-F238E27FC236}">
                <a16:creationId xmlns:a16="http://schemas.microsoft.com/office/drawing/2014/main" id="{4239861B-5B4E-CD4A-8638-5C1B48F6D402}"/>
              </a:ext>
            </a:extLst>
          </p:cNvPr>
          <p:cNvSpPr>
            <a:spLocks noGrp="1"/>
          </p:cNvSpPr>
          <p:nvPr>
            <p:ph type="body" sz="quarter" idx="10" hasCustomPrompt="1"/>
          </p:nvPr>
        </p:nvSpPr>
        <p:spPr>
          <a:xfrm>
            <a:off x="2097157" y="2743843"/>
            <a:ext cx="4949686" cy="2082800"/>
          </a:xfrm>
        </p:spPr>
        <p:txBody>
          <a:bodyPr anchor="ctr" anchorCtr="0">
            <a:noAutofit/>
          </a:bodyPr>
          <a:lstStyle>
            <a:lvl1pPr marL="0" indent="0" algn="ctr">
              <a:lnSpc>
                <a:spcPct val="100000"/>
              </a:lnSpc>
              <a:buNone/>
              <a:defRPr sz="2500">
                <a:solidFill>
                  <a:srgbClr val="041E42"/>
                </a:solidFill>
                <a:latin typeface="Georgia" panose="02040502050405020303" pitchFamily="18" charset="0"/>
              </a:defRPr>
            </a:lvl1pPr>
            <a:lvl2pPr algn="ctr">
              <a:defRPr/>
            </a:lvl2pPr>
            <a:lvl3pPr algn="ctr">
              <a:defRPr/>
            </a:lvl3pPr>
            <a:lvl4pPr algn="ctr">
              <a:defRPr/>
            </a:lvl4pPr>
            <a:lvl5pPr algn="ctr">
              <a:defRPr/>
            </a:lvl5pPr>
          </a:lstStyle>
          <a:p>
            <a:pPr lvl="0"/>
            <a:r>
              <a:rPr lang="en-US" dirty="0"/>
              <a:t>Type quote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set in culpa.”</a:t>
            </a:r>
          </a:p>
        </p:txBody>
      </p:sp>
      <p:sp>
        <p:nvSpPr>
          <p:cNvPr id="13" name="TextBox 12">
            <a:extLst>
              <a:ext uri="{FF2B5EF4-FFF2-40B4-BE49-F238E27FC236}">
                <a16:creationId xmlns:a16="http://schemas.microsoft.com/office/drawing/2014/main" id="{65FDACFB-45AC-344D-87C8-0EC29BCC247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9EEDA355-16BA-4045-AB40-B2E42E52C78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821828" y="6172714"/>
            <a:ext cx="1112214" cy="475121"/>
          </a:xfrm>
          <a:prstGeom prst="rect">
            <a:avLst/>
          </a:prstGeom>
        </p:spPr>
      </p:pic>
      <p:cxnSp>
        <p:nvCxnSpPr>
          <p:cNvPr id="16" name="Straight Connector 15">
            <a:extLst>
              <a:ext uri="{FF2B5EF4-FFF2-40B4-BE49-F238E27FC236}">
                <a16:creationId xmlns:a16="http://schemas.microsoft.com/office/drawing/2014/main" id="{AF0596CC-E67E-4D43-8335-B5EC617C230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62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181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59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056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7BACB3-57D2-274D-AAA8-1235CE8B7DDA}"/>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5977466" y="2888628"/>
            <a:ext cx="2929471" cy="3773037"/>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06DD9963-F0D9-1E47-870E-622FC055FF58}"/>
              </a:ext>
            </a:extLst>
          </p:cNvPr>
          <p:cNvPicPr>
            <a:picLocks noChangeAspect="1"/>
          </p:cNvPicPr>
          <p:nvPr userDrawn="1"/>
        </p:nvPicPr>
        <p:blipFill>
          <a:blip r:embed="rId21">
            <a:extLst>
              <a:ext uri="{96DAC541-7B7A-43D3-8B79-37D633B846F1}">
                <asvg:svgBlip xmlns:asvg="http://schemas.microsoft.com/office/drawing/2016/SVG/main" r:embed="rId22"/>
              </a:ext>
            </a:extLst>
          </a:blip>
          <a:srcRect/>
          <a:stretch/>
        </p:blipFill>
        <p:spPr>
          <a:xfrm>
            <a:off x="7821828" y="6172714"/>
            <a:ext cx="1112214" cy="475121"/>
          </a:xfrm>
          <a:prstGeom prst="rect">
            <a:avLst/>
          </a:prstGeom>
        </p:spPr>
      </p:pic>
      <p:cxnSp>
        <p:nvCxnSpPr>
          <p:cNvPr id="8" name="Straight Connector 7">
            <a:extLst>
              <a:ext uri="{FF2B5EF4-FFF2-40B4-BE49-F238E27FC236}">
                <a16:creationId xmlns:a16="http://schemas.microsoft.com/office/drawing/2014/main" id="{D400E7E4-26A6-9D4E-8217-560389A19CAD}"/>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3B9EB1D-AE07-7246-984D-F4D46B6F516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6264575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l" defTabSz="914400" rtl="0" eaLnBrk="1" latinLnBrk="0" hangingPunct="1">
        <a:lnSpc>
          <a:spcPct val="90000"/>
        </a:lnSpc>
        <a:spcBef>
          <a:spcPct val="0"/>
        </a:spcBef>
        <a:buNone/>
        <a:defRPr sz="4400" kern="1200" cap="all" baseline="0">
          <a:solidFill>
            <a:srgbClr val="041E42"/>
          </a:solidFill>
          <a:latin typeface="Impact" panose="020B080603090205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899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899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uakron.edu/international/forms/docs/opt-application.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chrome-extension://efaidnbmnnnibpcajpcglclefindmkaj/https:/www.uakron.edu/international/forms/docs/F-J-Volunteering-Unpaid-Employment.pdf"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s://studyinthestates.dhs.gov/sevp-portal-help" TargetMode="External"/><Relationship Id="rId3" Type="http://schemas.openxmlformats.org/officeDocument/2006/relationships/hyperlink" Target="http://www.uakron.edu/international/current-students/index.dot" TargetMode="External"/><Relationship Id="rId7" Type="http://schemas.openxmlformats.org/officeDocument/2006/relationships/hyperlink" Target="https://www.ice.gov/sites/default/files/documents/Document/2016/stem-list.pdf"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www.uscis.gov/working-united-states/students-and-exchange-visitors/students-and-employment/stem-opt" TargetMode="External"/><Relationship Id="rId5" Type="http://schemas.openxmlformats.org/officeDocument/2006/relationships/hyperlink" Target="https://studyinthestates.dhs.gov/stem-opt-hub" TargetMode="External"/><Relationship Id="rId4" Type="http://schemas.openxmlformats.org/officeDocument/2006/relationships/hyperlink" Target="https://www.uscis.gov/working-united-states/students-and-exchange-visitors/students-and-employment/optional-practical-train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immigration@uakron.edu"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04C86-CEBF-2B17-B43F-1A466BCBE1F7}"/>
              </a:ext>
            </a:extLst>
          </p:cNvPr>
          <p:cNvSpPr>
            <a:spLocks noGrp="1"/>
          </p:cNvSpPr>
          <p:nvPr>
            <p:ph type="ctrTitle"/>
          </p:nvPr>
        </p:nvSpPr>
        <p:spPr/>
        <p:txBody>
          <a:bodyPr/>
          <a:lstStyle/>
          <a:p>
            <a:pPr>
              <a:defRPr/>
            </a:pPr>
            <a:br>
              <a:rPr lang="en-US" dirty="0"/>
            </a:br>
            <a:endParaRPr lang="en-US" dirty="0"/>
          </a:p>
        </p:txBody>
      </p:sp>
      <p:sp>
        <p:nvSpPr>
          <p:cNvPr id="2" name="Subtitle 1">
            <a:extLst>
              <a:ext uri="{FF2B5EF4-FFF2-40B4-BE49-F238E27FC236}">
                <a16:creationId xmlns:a16="http://schemas.microsoft.com/office/drawing/2014/main" id="{51975AD6-805B-FB30-009C-F4343EC569AE}"/>
              </a:ext>
            </a:extLst>
          </p:cNvPr>
          <p:cNvSpPr>
            <a:spLocks noGrp="1"/>
          </p:cNvSpPr>
          <p:nvPr>
            <p:ph type="subTitle" idx="1"/>
          </p:nvPr>
        </p:nvSpPr>
        <p:spPr/>
        <p:txBody>
          <a:bodyPr/>
          <a:lstStyle/>
          <a:p>
            <a:pPr>
              <a:defRPr/>
            </a:pPr>
            <a:r>
              <a:rPr lang="en-US" sz="4000" dirty="0">
                <a:solidFill>
                  <a:srgbClr val="FFF7E9"/>
                </a:solidFill>
              </a:rPr>
              <a:t>Off Campus Employment for </a:t>
            </a:r>
          </a:p>
          <a:p>
            <a:pPr>
              <a:defRPr/>
            </a:pPr>
            <a:r>
              <a:rPr lang="en-US" sz="4000" dirty="0">
                <a:solidFill>
                  <a:srgbClr val="FFF7E9"/>
                </a:solidFill>
              </a:rPr>
              <a:t>F-1 Students</a:t>
            </a:r>
          </a:p>
        </p:txBody>
      </p:sp>
      <p:sp>
        <p:nvSpPr>
          <p:cNvPr id="4" name="Text Placeholder 3">
            <a:extLst>
              <a:ext uri="{FF2B5EF4-FFF2-40B4-BE49-F238E27FC236}">
                <a16:creationId xmlns:a16="http://schemas.microsoft.com/office/drawing/2014/main" id="{65741FF4-0795-FB5C-9D5D-460149FB5A8A}"/>
              </a:ext>
            </a:extLst>
          </p:cNvPr>
          <p:cNvSpPr>
            <a:spLocks noGrp="1"/>
          </p:cNvSpPr>
          <p:nvPr>
            <p:ph type="body" sz="quarter" idx="15"/>
          </p:nvPr>
        </p:nvSpPr>
        <p:spPr/>
        <p:txBody>
          <a:bodyPr/>
          <a:lstStyle/>
          <a:p>
            <a:r>
              <a:rPr lang="en-US" dirty="0"/>
              <a:t>Charva Jackson &amp; Jung Shin</a:t>
            </a:r>
          </a:p>
          <a:p>
            <a:r>
              <a:rPr lang="en-US" dirty="0"/>
              <a:t>The International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59CB-46B2-E351-CCC6-2145BE5EF3E6}"/>
              </a:ext>
            </a:extLst>
          </p:cNvPr>
          <p:cNvSpPr>
            <a:spLocks noGrp="1"/>
          </p:cNvSpPr>
          <p:nvPr>
            <p:ph type="title"/>
          </p:nvPr>
        </p:nvSpPr>
        <p:spPr>
          <a:xfrm>
            <a:off x="457200" y="609600"/>
            <a:ext cx="8229600" cy="643128"/>
          </a:xfrm>
        </p:spPr>
        <p:txBody>
          <a:bodyPr/>
          <a:lstStyle/>
          <a:p>
            <a:pPr>
              <a:defRPr/>
            </a:pPr>
            <a:r>
              <a:rPr lang="en-US" sz="4000" dirty="0"/>
              <a:t>Optional Practical Training (OPT)</a:t>
            </a:r>
            <a:br>
              <a:rPr lang="en-US" sz="4000" dirty="0"/>
            </a:br>
            <a:endParaRPr lang="en-US" sz="4000" dirty="0"/>
          </a:p>
        </p:txBody>
      </p:sp>
      <p:sp>
        <p:nvSpPr>
          <p:cNvPr id="3" name="Content Placeholder 2">
            <a:extLst>
              <a:ext uri="{FF2B5EF4-FFF2-40B4-BE49-F238E27FC236}">
                <a16:creationId xmlns:a16="http://schemas.microsoft.com/office/drawing/2014/main" id="{D3520084-7459-7CB1-BF25-A4EE77B92F71}"/>
              </a:ext>
            </a:extLst>
          </p:cNvPr>
          <p:cNvSpPr>
            <a:spLocks noGrp="1"/>
          </p:cNvSpPr>
          <p:nvPr>
            <p:ph idx="1"/>
          </p:nvPr>
        </p:nvSpPr>
        <p:spPr>
          <a:xfrm>
            <a:off x="555498" y="1066673"/>
            <a:ext cx="7886700" cy="4351338"/>
          </a:xfrm>
        </p:spPr>
        <p:txBody>
          <a:bodyPr/>
          <a:lstStyle/>
          <a:p>
            <a:pPr marL="0" indent="0">
              <a:buNone/>
              <a:defRPr/>
            </a:pPr>
            <a:r>
              <a:rPr lang="en-US" sz="2400" dirty="0"/>
              <a:t>“Temporary employment for practical training directly related to the student’s major area of study”</a:t>
            </a:r>
          </a:p>
          <a:p>
            <a:pPr>
              <a:defRPr/>
            </a:pPr>
            <a:r>
              <a:rPr lang="en-US" sz="2400" dirty="0"/>
              <a:t>You still have F-1 status on OPT</a:t>
            </a:r>
          </a:p>
          <a:p>
            <a:pPr>
              <a:defRPr/>
            </a:pPr>
            <a:r>
              <a:rPr lang="en-US" sz="2400" dirty="0"/>
              <a:t>A student is eligible for 12 months of OPT at each level of study</a:t>
            </a:r>
          </a:p>
          <a:p>
            <a:pPr marL="400050" lvl="1" indent="0">
              <a:buFontTx/>
              <a:buNone/>
              <a:defRPr/>
            </a:pPr>
            <a:r>
              <a:rPr lang="en-US" sz="2000" dirty="0">
                <a:solidFill>
                  <a:srgbClr val="004C9D"/>
                </a:solidFill>
              </a:rPr>
              <a:t>- As long as it is a higher level than before (e.g. Bachelor to Master)</a:t>
            </a:r>
          </a:p>
          <a:p>
            <a:pPr>
              <a:defRPr/>
            </a:pPr>
            <a:r>
              <a:rPr lang="en-US" sz="2400" dirty="0"/>
              <a:t>Must file application with US Citizenship and Immigration Services (USCIS) and receive your work permit, called an ‘Employment Authorization Document,’ or EAD</a:t>
            </a:r>
          </a:p>
          <a:p>
            <a:pPr>
              <a:defRPr/>
            </a:pPr>
            <a:r>
              <a:rPr lang="en-US" sz="2400" dirty="0"/>
              <a:t>Travel on OPT: not recommended to travel outside US while OPT is pending.</a:t>
            </a:r>
          </a:p>
          <a:p>
            <a:pPr>
              <a:defRPr/>
            </a:pP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E4AE-7E5E-DFDD-8096-DCC857FAF61A}"/>
              </a:ext>
            </a:extLst>
          </p:cNvPr>
          <p:cNvSpPr>
            <a:spLocks noGrp="1"/>
          </p:cNvSpPr>
          <p:nvPr>
            <p:ph type="title"/>
          </p:nvPr>
        </p:nvSpPr>
        <p:spPr>
          <a:xfrm>
            <a:off x="281178" y="18255"/>
            <a:ext cx="7886700" cy="1325563"/>
          </a:xfrm>
        </p:spPr>
        <p:txBody>
          <a:bodyPr/>
          <a:lstStyle/>
          <a:p>
            <a:pPr>
              <a:defRPr/>
            </a:pPr>
            <a:r>
              <a:rPr lang="en-US" dirty="0"/>
              <a:t>Types of OPT</a:t>
            </a:r>
          </a:p>
        </p:txBody>
      </p:sp>
      <p:sp>
        <p:nvSpPr>
          <p:cNvPr id="3" name="Content Placeholder 2">
            <a:extLst>
              <a:ext uri="{FF2B5EF4-FFF2-40B4-BE49-F238E27FC236}">
                <a16:creationId xmlns:a16="http://schemas.microsoft.com/office/drawing/2014/main" id="{4BE454FA-C4D8-C1B7-8E6E-43C89DB328C8}"/>
              </a:ext>
            </a:extLst>
          </p:cNvPr>
          <p:cNvSpPr>
            <a:spLocks noGrp="1"/>
          </p:cNvSpPr>
          <p:nvPr>
            <p:ph sz="half" idx="1"/>
          </p:nvPr>
        </p:nvSpPr>
        <p:spPr>
          <a:xfrm>
            <a:off x="305671" y="1229687"/>
            <a:ext cx="4233672" cy="2502240"/>
          </a:xfrm>
        </p:spPr>
        <p:txBody>
          <a:bodyPr/>
          <a:lstStyle/>
          <a:p>
            <a:pPr>
              <a:defRPr/>
            </a:pPr>
            <a:r>
              <a:rPr lang="en-US" sz="2400" b="1" dirty="0"/>
              <a:t>Pre-Completion</a:t>
            </a:r>
          </a:p>
          <a:p>
            <a:pPr lvl="1">
              <a:defRPr/>
            </a:pPr>
            <a:r>
              <a:rPr lang="en-US" sz="2000" dirty="0">
                <a:solidFill>
                  <a:srgbClr val="041E42"/>
                </a:solidFill>
              </a:rPr>
              <a:t>Up to 20 hours per week during Fall or Spring. Must be enrolled full-time</a:t>
            </a:r>
          </a:p>
          <a:p>
            <a:pPr lvl="1">
              <a:defRPr/>
            </a:pPr>
            <a:r>
              <a:rPr lang="en-US" sz="2000" dirty="0">
                <a:solidFill>
                  <a:srgbClr val="041E42"/>
                </a:solidFill>
              </a:rPr>
              <a:t>May work full time (over 20 hours per week) when classes are not in session</a:t>
            </a:r>
          </a:p>
        </p:txBody>
      </p:sp>
      <p:sp>
        <p:nvSpPr>
          <p:cNvPr id="4" name="Content Placeholder 3">
            <a:extLst>
              <a:ext uri="{FF2B5EF4-FFF2-40B4-BE49-F238E27FC236}">
                <a16:creationId xmlns:a16="http://schemas.microsoft.com/office/drawing/2014/main" id="{74E815A7-D887-25DF-7E2C-D2AA40C67F7B}"/>
              </a:ext>
            </a:extLst>
          </p:cNvPr>
          <p:cNvSpPr>
            <a:spLocks noGrp="1"/>
          </p:cNvSpPr>
          <p:nvPr>
            <p:ph sz="half" idx="2"/>
          </p:nvPr>
        </p:nvSpPr>
        <p:spPr>
          <a:xfrm>
            <a:off x="4397830" y="1130979"/>
            <a:ext cx="4343400" cy="4882811"/>
          </a:xfrm>
        </p:spPr>
        <p:txBody>
          <a:bodyPr/>
          <a:lstStyle/>
          <a:p>
            <a:pPr>
              <a:lnSpc>
                <a:spcPct val="150000"/>
              </a:lnSpc>
              <a:defRPr/>
            </a:pPr>
            <a:r>
              <a:rPr lang="en-US" sz="2400" b="1" dirty="0"/>
              <a:t>Post-Completion</a:t>
            </a:r>
          </a:p>
          <a:p>
            <a:pPr lvl="1">
              <a:lnSpc>
                <a:spcPct val="100000"/>
              </a:lnSpc>
              <a:defRPr/>
            </a:pPr>
            <a:r>
              <a:rPr lang="en-US" sz="2000" dirty="0">
                <a:solidFill>
                  <a:srgbClr val="041E42"/>
                </a:solidFill>
              </a:rPr>
              <a:t>Minimum 20 hours per week</a:t>
            </a:r>
          </a:p>
          <a:p>
            <a:pPr lvl="1">
              <a:lnSpc>
                <a:spcPct val="100000"/>
              </a:lnSpc>
              <a:defRPr/>
            </a:pPr>
            <a:r>
              <a:rPr lang="en-US" sz="2000" dirty="0">
                <a:solidFill>
                  <a:srgbClr val="041E42"/>
                </a:solidFill>
              </a:rPr>
              <a:t>After completion of degree requirements, usually after graduation</a:t>
            </a:r>
          </a:p>
          <a:p>
            <a:pPr lvl="1">
              <a:lnSpc>
                <a:spcPct val="100000"/>
              </a:lnSpc>
              <a:defRPr/>
            </a:pPr>
            <a:r>
              <a:rPr lang="en-US" sz="2000" dirty="0">
                <a:solidFill>
                  <a:srgbClr val="041E42"/>
                </a:solidFill>
              </a:rPr>
              <a:t>Thesis/dissertation students are eligible if they have completed all coursework and are only working on thesis/dissertation</a:t>
            </a:r>
          </a:p>
          <a:p>
            <a:pPr lvl="1">
              <a:lnSpc>
                <a:spcPct val="100000"/>
              </a:lnSpc>
              <a:defRPr/>
            </a:pPr>
            <a:r>
              <a:rPr lang="en-US" sz="2000" dirty="0">
                <a:solidFill>
                  <a:srgbClr val="041E42"/>
                </a:solidFill>
              </a:rPr>
              <a:t>Must end Graduate Assistantship/on-campus employment as of program end date and before the start of OPT.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760" name="Rectangle 7475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762" name="Rectangle 7476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4" name="Rectangle 7476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6" name="Rectangle 7476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8" name="Rectangle 7476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70" name="Freeform: Shape 7476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772" name="Rectangle 7477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Rectangle 2">
            <a:extLst>
              <a:ext uri="{FF2B5EF4-FFF2-40B4-BE49-F238E27FC236}">
                <a16:creationId xmlns:a16="http://schemas.microsoft.com/office/drawing/2014/main" id="{C2FAC215-F0C2-1EFA-3BB1-199FBDF79A59}"/>
              </a:ext>
            </a:extLst>
          </p:cNvPr>
          <p:cNvSpPr>
            <a:spLocks noGrp="1" noChangeArrowheads="1"/>
          </p:cNvSpPr>
          <p:nvPr>
            <p:ph type="title"/>
          </p:nvPr>
        </p:nvSpPr>
        <p:spPr>
          <a:xfrm>
            <a:off x="350041" y="586855"/>
            <a:ext cx="2401025" cy="3387497"/>
          </a:xfrm>
        </p:spPr>
        <p:txBody>
          <a:bodyPr anchor="b">
            <a:normAutofit/>
          </a:bodyPr>
          <a:lstStyle/>
          <a:p>
            <a:pPr algn="r" eaLnBrk="1" hangingPunct="1">
              <a:defRPr/>
            </a:pPr>
            <a:r>
              <a:rPr lang="en-US" altLang="en-US" sz="3500" dirty="0">
                <a:solidFill>
                  <a:srgbClr val="FFFFFF"/>
                </a:solidFill>
              </a:rPr>
              <a:t>OPT – How to Apply</a:t>
            </a:r>
          </a:p>
        </p:txBody>
      </p:sp>
      <p:sp>
        <p:nvSpPr>
          <p:cNvPr id="74755" name="Rectangle 3">
            <a:extLst>
              <a:ext uri="{FF2B5EF4-FFF2-40B4-BE49-F238E27FC236}">
                <a16:creationId xmlns:a16="http://schemas.microsoft.com/office/drawing/2014/main" id="{8277058A-ADB6-3E7D-7CFA-1C3F3425B44E}"/>
              </a:ext>
            </a:extLst>
          </p:cNvPr>
          <p:cNvSpPr>
            <a:spLocks noGrp="1" noChangeArrowheads="1"/>
          </p:cNvSpPr>
          <p:nvPr>
            <p:ph type="body" idx="1"/>
          </p:nvPr>
        </p:nvSpPr>
        <p:spPr>
          <a:xfrm>
            <a:off x="3186391" y="286173"/>
            <a:ext cx="5797296" cy="6321456"/>
          </a:xfrm>
        </p:spPr>
        <p:txBody>
          <a:bodyPr anchor="ctr">
            <a:normAutofit lnSpcReduction="10000"/>
          </a:bodyPr>
          <a:lstStyle/>
          <a:p>
            <a:pPr marL="0" indent="0" eaLnBrk="1" hangingPunct="1">
              <a:spcBef>
                <a:spcPts val="0"/>
              </a:spcBef>
              <a:buNone/>
              <a:defRPr/>
            </a:pPr>
            <a:r>
              <a:rPr lang="en-US" altLang="en-US" sz="2400" b="1" dirty="0">
                <a:ea typeface="+mn-ea"/>
              </a:rPr>
              <a:t>Application procedures</a:t>
            </a:r>
            <a:endParaRPr lang="en-US" altLang="en-US" sz="1400" dirty="0">
              <a:ea typeface="+mn-ea"/>
            </a:endParaRPr>
          </a:p>
          <a:p>
            <a:pPr lvl="1" eaLnBrk="1" hangingPunct="1">
              <a:defRPr/>
            </a:pPr>
            <a:r>
              <a:rPr lang="en-US" altLang="en-US" sz="1800" dirty="0">
                <a:solidFill>
                  <a:srgbClr val="041E42"/>
                </a:solidFill>
                <a:ea typeface="+mn-ea"/>
              </a:rPr>
              <a:t>Complete the OPT Module in Brightspace (available under “Immigration Information for International Students)</a:t>
            </a:r>
          </a:p>
          <a:p>
            <a:pPr lvl="1" eaLnBrk="1" hangingPunct="1">
              <a:defRPr/>
            </a:pPr>
            <a:r>
              <a:rPr lang="en-US" altLang="en-US" sz="1800" dirty="0">
                <a:solidFill>
                  <a:srgbClr val="041E42"/>
                </a:solidFill>
                <a:ea typeface="+mn-ea"/>
              </a:rPr>
              <a:t>Complete our </a:t>
            </a:r>
            <a:r>
              <a:rPr lang="en-US" altLang="en-US" sz="1800" dirty="0">
                <a:solidFill>
                  <a:srgbClr val="004C9D"/>
                </a:solidFill>
                <a:ea typeface="+mn-ea"/>
                <a:hlinkClick r:id="rId3">
                  <a:extLst>
                    <a:ext uri="{A12FA001-AC4F-418D-AE19-62706E023703}">
                      <ahyp:hlinkClr xmlns:ahyp="http://schemas.microsoft.com/office/drawing/2018/hyperlinkcolor" val="tx"/>
                    </a:ext>
                  </a:extLst>
                </a:hlinkClick>
              </a:rPr>
              <a:t>OPT Application</a:t>
            </a:r>
            <a:r>
              <a:rPr lang="en-US" altLang="en-US" sz="1800" dirty="0">
                <a:solidFill>
                  <a:srgbClr val="004C9D"/>
                </a:solidFill>
                <a:ea typeface="+mn-ea"/>
              </a:rPr>
              <a:t> </a:t>
            </a:r>
            <a:r>
              <a:rPr lang="en-US" altLang="en-US" sz="1800" dirty="0">
                <a:solidFill>
                  <a:srgbClr val="041E42"/>
                </a:solidFill>
                <a:ea typeface="+mn-ea"/>
              </a:rPr>
              <a:t>to obtain the OPT I-20 needed to file application with USCIS</a:t>
            </a:r>
          </a:p>
          <a:p>
            <a:pPr lvl="1" eaLnBrk="1" hangingPunct="1">
              <a:defRPr/>
            </a:pPr>
            <a:r>
              <a:rPr lang="en-US" altLang="en-US" sz="1800" dirty="0">
                <a:solidFill>
                  <a:srgbClr val="041E42"/>
                </a:solidFill>
                <a:ea typeface="+mn-ea"/>
              </a:rPr>
              <a:t>Schedule appointment with an immigration advisor:</a:t>
            </a:r>
          </a:p>
          <a:p>
            <a:pPr lvl="2" eaLnBrk="1" hangingPunct="1">
              <a:defRPr/>
            </a:pPr>
            <a:r>
              <a:rPr lang="en-US" altLang="en-US" sz="1800" dirty="0">
                <a:solidFill>
                  <a:srgbClr val="041E42"/>
                </a:solidFill>
                <a:ea typeface="+mn-ea"/>
              </a:rPr>
              <a:t>You will receive your OPT I-20 at this appointment</a:t>
            </a:r>
          </a:p>
          <a:p>
            <a:pPr lvl="2" eaLnBrk="1" hangingPunct="1">
              <a:defRPr/>
            </a:pPr>
            <a:r>
              <a:rPr lang="en-US" altLang="en-US" sz="1800" dirty="0">
                <a:solidFill>
                  <a:srgbClr val="041E42"/>
                </a:solidFill>
                <a:ea typeface="+mn-ea"/>
              </a:rPr>
              <a:t>Advisor will review documents before you send them to USCIS</a:t>
            </a:r>
          </a:p>
          <a:p>
            <a:pPr lvl="1" eaLnBrk="1" hangingPunct="1">
              <a:defRPr/>
            </a:pPr>
            <a:r>
              <a:rPr lang="en-US" altLang="en-US" sz="1800" dirty="0">
                <a:solidFill>
                  <a:srgbClr val="041E42"/>
                </a:solidFill>
                <a:ea typeface="+mn-ea"/>
              </a:rPr>
              <a:t>Application can be filed online or mailed to USCIS – must be received within 30 days of date OPT I-20 was issued.</a:t>
            </a:r>
          </a:p>
          <a:p>
            <a:pPr lvl="1" eaLnBrk="1" hangingPunct="1">
              <a:defRPr/>
            </a:pPr>
            <a:r>
              <a:rPr lang="en-US" altLang="en-US" sz="1800" dirty="0">
                <a:solidFill>
                  <a:srgbClr val="041E42"/>
                </a:solidFill>
                <a:ea typeface="+mn-ea"/>
              </a:rPr>
              <a:t>Form I-765</a:t>
            </a:r>
          </a:p>
          <a:p>
            <a:pPr lvl="2" eaLnBrk="1" hangingPunct="1">
              <a:defRPr/>
            </a:pPr>
            <a:r>
              <a:rPr lang="en-US" altLang="en-US" sz="1800" dirty="0">
                <a:solidFill>
                  <a:srgbClr val="041E42"/>
                </a:solidFill>
                <a:ea typeface="+mn-ea"/>
              </a:rPr>
              <a:t>Can apply for SSN on the I-765	</a:t>
            </a:r>
          </a:p>
          <a:p>
            <a:pPr lvl="1" eaLnBrk="1" hangingPunct="1">
              <a:defRPr/>
            </a:pPr>
            <a:r>
              <a:rPr lang="en-US" altLang="en-US" sz="1800" dirty="0">
                <a:solidFill>
                  <a:srgbClr val="041E42"/>
                </a:solidFill>
                <a:ea typeface="+mn-ea"/>
              </a:rPr>
              <a:t>$410 filing fee</a:t>
            </a:r>
          </a:p>
          <a:p>
            <a:pPr lvl="2" eaLnBrk="1" hangingPunct="1">
              <a:defRPr/>
            </a:pPr>
            <a:r>
              <a:rPr lang="en-US" altLang="en-US" sz="1800" dirty="0">
                <a:solidFill>
                  <a:srgbClr val="041E42"/>
                </a:solidFill>
                <a:ea typeface="+mn-ea"/>
              </a:rPr>
              <a:t>USCIS accepts credit/debit card payment for OPT and STEM OPT</a:t>
            </a:r>
          </a:p>
          <a:p>
            <a:pPr lvl="2" eaLnBrk="1" hangingPunct="1">
              <a:defRPr/>
            </a:pPr>
            <a:r>
              <a:rPr lang="en-US" altLang="en-US" sz="1800" dirty="0">
                <a:solidFill>
                  <a:srgbClr val="041E42"/>
                </a:solidFill>
                <a:ea typeface="+mn-ea"/>
              </a:rPr>
              <a:t>Use Form G-1450</a:t>
            </a:r>
          </a:p>
          <a:p>
            <a:pPr lvl="2" eaLnBrk="1" hangingPunct="1">
              <a:defRPr/>
            </a:pPr>
            <a:r>
              <a:rPr lang="en-US" altLang="en-US" sz="1800" dirty="0">
                <a:solidFill>
                  <a:srgbClr val="041E42"/>
                </a:solidFill>
                <a:ea typeface="+mn-ea"/>
              </a:rPr>
              <a:t>Submit form along with other documents to USCIS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DCFB-6585-D23F-C5BF-82ED96D683C0}"/>
              </a:ext>
            </a:extLst>
          </p:cNvPr>
          <p:cNvSpPr>
            <a:spLocks noGrp="1"/>
          </p:cNvSpPr>
          <p:nvPr>
            <p:ph type="title"/>
          </p:nvPr>
        </p:nvSpPr>
        <p:spPr/>
        <p:txBody>
          <a:bodyPr/>
          <a:lstStyle/>
          <a:p>
            <a:pPr>
              <a:defRPr/>
            </a:pPr>
            <a:r>
              <a:rPr lang="en-US" altLang="en-US" dirty="0"/>
              <a:t>OPT – How to Apply, continued</a:t>
            </a:r>
            <a:endParaRPr lang="en-US" dirty="0"/>
          </a:p>
        </p:txBody>
      </p:sp>
      <p:sp>
        <p:nvSpPr>
          <p:cNvPr id="3" name="Content Placeholder 2">
            <a:extLst>
              <a:ext uri="{FF2B5EF4-FFF2-40B4-BE49-F238E27FC236}">
                <a16:creationId xmlns:a16="http://schemas.microsoft.com/office/drawing/2014/main" id="{154A82DA-0E45-4CC8-D018-D4A07B0B7700}"/>
              </a:ext>
            </a:extLst>
          </p:cNvPr>
          <p:cNvSpPr>
            <a:spLocks noGrp="1"/>
          </p:cNvSpPr>
          <p:nvPr>
            <p:ph idx="1"/>
          </p:nvPr>
        </p:nvSpPr>
        <p:spPr/>
        <p:txBody>
          <a:bodyPr/>
          <a:lstStyle/>
          <a:p>
            <a:pPr lvl="1" eaLnBrk="1" hangingPunct="1">
              <a:defRPr/>
            </a:pPr>
            <a:r>
              <a:rPr lang="en-US" altLang="en-US" sz="2800" dirty="0">
                <a:solidFill>
                  <a:srgbClr val="004C9D"/>
                </a:solidFill>
              </a:rPr>
              <a:t>File application within the application window</a:t>
            </a:r>
          </a:p>
          <a:p>
            <a:pPr lvl="2" eaLnBrk="1" hangingPunct="1">
              <a:defRPr/>
            </a:pPr>
            <a:r>
              <a:rPr lang="en-US" altLang="en-US" sz="2800" dirty="0">
                <a:solidFill>
                  <a:srgbClr val="004C9D"/>
                </a:solidFill>
              </a:rPr>
              <a:t>90 days before program end date, OR</a:t>
            </a:r>
          </a:p>
          <a:p>
            <a:pPr lvl="2" eaLnBrk="1" hangingPunct="1">
              <a:defRPr/>
            </a:pPr>
            <a:r>
              <a:rPr lang="en-US" altLang="en-US" sz="2800" dirty="0">
                <a:solidFill>
                  <a:srgbClr val="004C9D"/>
                </a:solidFill>
              </a:rPr>
              <a:t>60 days after program end date</a:t>
            </a:r>
          </a:p>
          <a:p>
            <a:pPr lvl="1" eaLnBrk="1" hangingPunct="1">
              <a:defRPr/>
            </a:pPr>
            <a:r>
              <a:rPr lang="en-US" altLang="en-US" sz="2800" dirty="0">
                <a:solidFill>
                  <a:srgbClr val="004C9D"/>
                </a:solidFill>
              </a:rPr>
              <a:t>Expect at least 3 months for processing your application</a:t>
            </a:r>
          </a:p>
          <a:p>
            <a:pPr lvl="2" eaLnBrk="1" hangingPunct="1">
              <a:defRPr/>
            </a:pPr>
            <a:r>
              <a:rPr lang="en-US" altLang="en-US" sz="2800" dirty="0">
                <a:solidFill>
                  <a:srgbClr val="004C9D"/>
                </a:solidFill>
              </a:rPr>
              <a:t>Update our office, USPS, AND USCIS with any changes in address while your application is pending</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D8DB-2ED9-1CD5-909E-C71FFB3D93CD}"/>
              </a:ext>
            </a:extLst>
          </p:cNvPr>
          <p:cNvSpPr>
            <a:spLocks noGrp="1"/>
          </p:cNvSpPr>
          <p:nvPr>
            <p:ph type="title"/>
          </p:nvPr>
        </p:nvSpPr>
        <p:spPr>
          <a:xfrm>
            <a:off x="628650" y="191391"/>
            <a:ext cx="7886700" cy="549274"/>
          </a:xfrm>
        </p:spPr>
        <p:txBody>
          <a:bodyPr/>
          <a:lstStyle/>
          <a:p>
            <a:pPr>
              <a:defRPr/>
            </a:pPr>
            <a:r>
              <a:rPr lang="en-US" dirty="0"/>
              <a:t>OPT Approved!</a:t>
            </a:r>
          </a:p>
        </p:txBody>
      </p:sp>
      <p:sp>
        <p:nvSpPr>
          <p:cNvPr id="3" name="Content Placeholder 2">
            <a:extLst>
              <a:ext uri="{FF2B5EF4-FFF2-40B4-BE49-F238E27FC236}">
                <a16:creationId xmlns:a16="http://schemas.microsoft.com/office/drawing/2014/main" id="{0DB2B3EB-23DE-E65D-C028-1A2F2B1DB761}"/>
              </a:ext>
            </a:extLst>
          </p:cNvPr>
          <p:cNvSpPr>
            <a:spLocks noGrp="1"/>
          </p:cNvSpPr>
          <p:nvPr>
            <p:ph idx="1"/>
          </p:nvPr>
        </p:nvSpPr>
        <p:spPr>
          <a:xfrm>
            <a:off x="457200" y="771146"/>
            <a:ext cx="8229600" cy="5547992"/>
          </a:xfrm>
        </p:spPr>
        <p:txBody>
          <a:bodyPr/>
          <a:lstStyle/>
          <a:p>
            <a:pPr>
              <a:defRPr/>
            </a:pPr>
            <a:r>
              <a:rPr lang="en-US" dirty="0"/>
              <a:t>Maintain F-1 status</a:t>
            </a:r>
          </a:p>
          <a:p>
            <a:pPr lvl="1">
              <a:defRPr/>
            </a:pPr>
            <a:r>
              <a:rPr lang="en-US" sz="2400" dirty="0">
                <a:solidFill>
                  <a:srgbClr val="004C9D"/>
                </a:solidFill>
              </a:rPr>
              <a:t>Find employment related to your major (minimum 20 hours per week)</a:t>
            </a:r>
          </a:p>
          <a:p>
            <a:pPr lvl="1">
              <a:defRPr/>
            </a:pPr>
            <a:r>
              <a:rPr lang="en-US" sz="2400" dirty="0">
                <a:solidFill>
                  <a:srgbClr val="004C9D"/>
                </a:solidFill>
              </a:rPr>
              <a:t>Can be paid or unpaid, as long as it does not violate labor laws</a:t>
            </a:r>
          </a:p>
          <a:p>
            <a:pPr lvl="1">
              <a:defRPr/>
            </a:pPr>
            <a:r>
              <a:rPr lang="en-US" sz="2400" dirty="0">
                <a:solidFill>
                  <a:srgbClr val="004C9D"/>
                </a:solidFill>
              </a:rPr>
              <a:t>90-day limit on unemployment time</a:t>
            </a:r>
          </a:p>
          <a:p>
            <a:pPr>
              <a:defRPr/>
            </a:pPr>
            <a:r>
              <a:rPr lang="en-US" dirty="0"/>
              <a:t>Reporting requirements</a:t>
            </a:r>
          </a:p>
          <a:p>
            <a:pPr lvl="1">
              <a:defRPr/>
            </a:pPr>
            <a:r>
              <a:rPr lang="en-US" sz="2400" dirty="0">
                <a:solidFill>
                  <a:srgbClr val="004C9D"/>
                </a:solidFill>
              </a:rPr>
              <a:t>Copy of EAD</a:t>
            </a:r>
          </a:p>
          <a:p>
            <a:pPr lvl="1">
              <a:defRPr/>
            </a:pPr>
            <a:r>
              <a:rPr lang="en-US" sz="2400" dirty="0">
                <a:solidFill>
                  <a:srgbClr val="004C9D"/>
                </a:solidFill>
              </a:rPr>
              <a:t>OPT Reporting Form</a:t>
            </a:r>
          </a:p>
          <a:p>
            <a:pPr lvl="1">
              <a:defRPr/>
            </a:pPr>
            <a:r>
              <a:rPr lang="en-US" sz="2400" dirty="0">
                <a:solidFill>
                  <a:srgbClr val="004C9D"/>
                </a:solidFill>
              </a:rPr>
              <a:t>Change of address - </a:t>
            </a:r>
            <a:r>
              <a:rPr lang="en-US" sz="2400" dirty="0" err="1">
                <a:solidFill>
                  <a:srgbClr val="004C9D"/>
                </a:solidFill>
              </a:rPr>
              <a:t>MyAkron</a:t>
            </a:r>
            <a:endParaRPr lang="en-US" sz="2400" dirty="0">
              <a:solidFill>
                <a:srgbClr val="004C9D"/>
              </a:solidFill>
            </a:endParaRPr>
          </a:p>
          <a:p>
            <a:pPr lvl="1">
              <a:defRPr/>
            </a:pPr>
            <a:r>
              <a:rPr lang="en-US" sz="2400" dirty="0">
                <a:solidFill>
                  <a:srgbClr val="004C9D"/>
                </a:solidFill>
              </a:rPr>
              <a:t>SEVP Student Portal (optional)</a:t>
            </a:r>
            <a:endParaRPr lang="en-US" dirty="0">
              <a:solidFill>
                <a:srgbClr val="004C9D"/>
              </a:solidFill>
            </a:endParaRPr>
          </a:p>
          <a:p>
            <a:pPr marL="457200" lvl="1" indent="0">
              <a:lnSpc>
                <a:spcPct val="100000"/>
              </a:lnSpc>
              <a:spcBef>
                <a:spcPts val="0"/>
              </a:spcBef>
              <a:spcAft>
                <a:spcPts val="600"/>
              </a:spcAft>
              <a:buNone/>
              <a:defRPr/>
            </a:pPr>
            <a:endParaRPr lang="en-US" dirty="0"/>
          </a:p>
          <a:p>
            <a:pPr marL="457200" lvl="1" indent="0">
              <a:lnSpc>
                <a:spcPct val="100000"/>
              </a:lnSpc>
              <a:spcBef>
                <a:spcPts val="0"/>
              </a:spcBef>
              <a:spcAft>
                <a:spcPts val="600"/>
              </a:spcAft>
              <a:buNone/>
              <a:defRPr/>
            </a:pPr>
            <a:r>
              <a:rPr lang="en-US" i="1" dirty="0">
                <a:solidFill>
                  <a:srgbClr val="004C9D"/>
                </a:solidFill>
              </a:rPr>
              <a:t>Keep checking UA email for important announcements from International Center!</a:t>
            </a:r>
          </a:p>
          <a:p>
            <a:pPr lvl="1">
              <a:defRPr/>
            </a:pP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399E-7A26-D01F-4098-DF28BEEF4DED}"/>
              </a:ext>
            </a:extLst>
          </p:cNvPr>
          <p:cNvSpPr>
            <a:spLocks noGrp="1"/>
          </p:cNvSpPr>
          <p:nvPr>
            <p:ph type="title"/>
          </p:nvPr>
        </p:nvSpPr>
        <p:spPr/>
        <p:txBody>
          <a:bodyPr/>
          <a:lstStyle/>
          <a:p>
            <a:pPr>
              <a:defRPr/>
            </a:pPr>
            <a:r>
              <a:rPr lang="en-US" dirty="0"/>
              <a:t>SEVP Student Portal</a:t>
            </a:r>
          </a:p>
        </p:txBody>
      </p:sp>
      <p:sp>
        <p:nvSpPr>
          <p:cNvPr id="3" name="Content Placeholder 2">
            <a:extLst>
              <a:ext uri="{FF2B5EF4-FFF2-40B4-BE49-F238E27FC236}">
                <a16:creationId xmlns:a16="http://schemas.microsoft.com/office/drawing/2014/main" id="{9CA5E852-05D0-A3E4-7D4A-607D278DA664}"/>
              </a:ext>
            </a:extLst>
          </p:cNvPr>
          <p:cNvSpPr>
            <a:spLocks noGrp="1"/>
          </p:cNvSpPr>
          <p:nvPr>
            <p:ph idx="1"/>
          </p:nvPr>
        </p:nvSpPr>
        <p:spPr/>
        <p:txBody>
          <a:bodyPr/>
          <a:lstStyle/>
          <a:p>
            <a:pPr>
              <a:defRPr/>
            </a:pPr>
            <a:r>
              <a:rPr lang="en-US" dirty="0"/>
              <a:t>Launched on March 23, 2018</a:t>
            </a:r>
          </a:p>
          <a:p>
            <a:pPr>
              <a:defRPr/>
            </a:pPr>
            <a:r>
              <a:rPr lang="en-US" dirty="0"/>
              <a:t>Allow students on post-completion OPT to report address, telephone numbers, and employment information</a:t>
            </a:r>
          </a:p>
          <a:p>
            <a:pPr>
              <a:defRPr/>
            </a:pPr>
            <a:r>
              <a:rPr lang="en-US" dirty="0"/>
              <a:t>Students on STEM OPT can report address changes and telephone numbers, but can only view employer information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6E87-6435-80D0-5AF2-4E7310AC179D}"/>
              </a:ext>
            </a:extLst>
          </p:cNvPr>
          <p:cNvSpPr>
            <a:spLocks noGrp="1"/>
          </p:cNvSpPr>
          <p:nvPr>
            <p:ph type="title"/>
          </p:nvPr>
        </p:nvSpPr>
        <p:spPr>
          <a:xfrm>
            <a:off x="628650" y="-269649"/>
            <a:ext cx="7886700" cy="1325563"/>
          </a:xfrm>
        </p:spPr>
        <p:txBody>
          <a:bodyPr/>
          <a:lstStyle/>
          <a:p>
            <a:pPr>
              <a:defRPr/>
            </a:pPr>
            <a:r>
              <a:rPr lang="en-US" sz="3600" dirty="0"/>
              <a:t>STEM OPT 24-month extension of OPT</a:t>
            </a:r>
          </a:p>
        </p:txBody>
      </p:sp>
      <p:sp>
        <p:nvSpPr>
          <p:cNvPr id="3" name="Content Placeholder 2">
            <a:extLst>
              <a:ext uri="{FF2B5EF4-FFF2-40B4-BE49-F238E27FC236}">
                <a16:creationId xmlns:a16="http://schemas.microsoft.com/office/drawing/2014/main" id="{AF4C93E6-F129-5E6A-DF68-8DDC27BF9F7A}"/>
              </a:ext>
            </a:extLst>
          </p:cNvPr>
          <p:cNvSpPr>
            <a:spLocks noGrp="1"/>
          </p:cNvSpPr>
          <p:nvPr>
            <p:ph idx="1"/>
          </p:nvPr>
        </p:nvSpPr>
        <p:spPr>
          <a:xfrm>
            <a:off x="552450" y="858537"/>
            <a:ext cx="7886700" cy="4943549"/>
          </a:xfrm>
        </p:spPr>
        <p:txBody>
          <a:bodyPr/>
          <a:lstStyle/>
          <a:p>
            <a:pPr>
              <a:buClr>
                <a:srgbClr val="FFCC00"/>
              </a:buClr>
              <a:defRPr/>
            </a:pPr>
            <a:r>
              <a:rPr lang="en-US" sz="2100" dirty="0"/>
              <a:t>24-month </a:t>
            </a:r>
            <a:r>
              <a:rPr lang="en-US" sz="2000" dirty="0"/>
              <a:t>extension</a:t>
            </a:r>
            <a:r>
              <a:rPr lang="en-US" sz="2100" dirty="0"/>
              <a:t> of post-completion OPT available for STEM majors.</a:t>
            </a:r>
          </a:p>
          <a:p>
            <a:pPr>
              <a:buClr>
                <a:srgbClr val="FFCC00"/>
              </a:buClr>
              <a:defRPr/>
            </a:pPr>
            <a:r>
              <a:rPr lang="en-US" sz="2100" dirty="0"/>
              <a:t>Must file application within last 90 days of post-completion OPT.</a:t>
            </a:r>
          </a:p>
          <a:p>
            <a:pPr>
              <a:buClr>
                <a:srgbClr val="FFCC00"/>
              </a:buClr>
              <a:defRPr/>
            </a:pPr>
            <a:r>
              <a:rPr lang="en-US" sz="2100" dirty="0"/>
              <a:t>Must be a paid job or job offer</a:t>
            </a:r>
          </a:p>
          <a:p>
            <a:pPr>
              <a:buClr>
                <a:srgbClr val="FFCC00"/>
              </a:buClr>
              <a:defRPr/>
            </a:pPr>
            <a:r>
              <a:rPr lang="en-US" sz="2100" dirty="0"/>
              <a:t>Employer must be enrolled in E-Verify</a:t>
            </a:r>
          </a:p>
          <a:p>
            <a:pPr>
              <a:buClr>
                <a:srgbClr val="FFCC00"/>
              </a:buClr>
              <a:defRPr/>
            </a:pPr>
            <a:r>
              <a:rPr lang="en-US" sz="2100" dirty="0"/>
              <a:t>How to apply</a:t>
            </a:r>
          </a:p>
          <a:p>
            <a:pPr lvl="1">
              <a:buClr>
                <a:srgbClr val="FFCC00"/>
              </a:buClr>
              <a:defRPr/>
            </a:pPr>
            <a:r>
              <a:rPr lang="en-US" sz="2100" dirty="0">
                <a:solidFill>
                  <a:srgbClr val="004C9D"/>
                </a:solidFill>
              </a:rPr>
              <a:t>Complete Form I-983 with employer and submit to our office</a:t>
            </a:r>
          </a:p>
          <a:p>
            <a:pPr lvl="1">
              <a:buClr>
                <a:srgbClr val="FFCC00"/>
              </a:buClr>
              <a:defRPr/>
            </a:pPr>
            <a:r>
              <a:rPr lang="en-US" sz="2100" dirty="0">
                <a:solidFill>
                  <a:srgbClr val="004C9D"/>
                </a:solidFill>
              </a:rPr>
              <a:t>Submit STEM OPT application and supporting documents to our office</a:t>
            </a:r>
          </a:p>
          <a:p>
            <a:pPr lvl="1">
              <a:buClr>
                <a:srgbClr val="FFCC00"/>
              </a:buClr>
              <a:defRPr/>
            </a:pPr>
            <a:r>
              <a:rPr lang="en-US" sz="2100" dirty="0">
                <a:solidFill>
                  <a:srgbClr val="004C9D"/>
                </a:solidFill>
              </a:rPr>
              <a:t>We will issue new I-20</a:t>
            </a:r>
          </a:p>
          <a:p>
            <a:pPr lvl="1">
              <a:buClr>
                <a:srgbClr val="FFCC00"/>
              </a:buClr>
              <a:defRPr/>
            </a:pPr>
            <a:r>
              <a:rPr lang="en-US" sz="2100" dirty="0">
                <a:solidFill>
                  <a:srgbClr val="004C9D"/>
                </a:solidFill>
              </a:rPr>
              <a:t>Submit all required documents to USCIS</a:t>
            </a:r>
          </a:p>
          <a:p>
            <a:pPr>
              <a:buClr>
                <a:srgbClr val="FFCC00"/>
              </a:buClr>
              <a:defRPr/>
            </a:pPr>
            <a:r>
              <a:rPr lang="en-US" sz="2100" dirty="0"/>
              <a:t>Follow reporting requirements to maintain status (see our STEM OPT Reporting Form)</a:t>
            </a:r>
          </a:p>
          <a:p>
            <a:pPr>
              <a:defRPr/>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36D6-A924-06F5-E88A-A701124D7804}"/>
              </a:ext>
            </a:extLst>
          </p:cNvPr>
          <p:cNvSpPr>
            <a:spLocks noGrp="1"/>
          </p:cNvSpPr>
          <p:nvPr>
            <p:ph type="title"/>
          </p:nvPr>
        </p:nvSpPr>
        <p:spPr/>
        <p:txBody>
          <a:bodyPr/>
          <a:lstStyle/>
          <a:p>
            <a:pPr>
              <a:defRPr/>
            </a:pPr>
            <a:r>
              <a:rPr lang="en-US" dirty="0"/>
              <a:t>Volunteering and Unpaid Internships</a:t>
            </a:r>
          </a:p>
        </p:txBody>
      </p:sp>
      <p:sp>
        <p:nvSpPr>
          <p:cNvPr id="3" name="Content Placeholder 2">
            <a:extLst>
              <a:ext uri="{FF2B5EF4-FFF2-40B4-BE49-F238E27FC236}">
                <a16:creationId xmlns:a16="http://schemas.microsoft.com/office/drawing/2014/main" id="{BBE051D6-3356-ACC9-ACA7-D08C86524654}"/>
              </a:ext>
            </a:extLst>
          </p:cNvPr>
          <p:cNvSpPr>
            <a:spLocks noGrp="1"/>
          </p:cNvSpPr>
          <p:nvPr>
            <p:ph idx="1"/>
          </p:nvPr>
        </p:nvSpPr>
        <p:spPr>
          <a:xfrm>
            <a:off x="457200" y="1752600"/>
            <a:ext cx="8229600" cy="4343400"/>
          </a:xfrm>
        </p:spPr>
        <p:txBody>
          <a:bodyPr/>
          <a:lstStyle/>
          <a:p>
            <a:pPr>
              <a:defRPr/>
            </a:pPr>
            <a:r>
              <a:rPr lang="en-US" dirty="0"/>
              <a:t>“Employment” refers to providing services and receiving compensation for those services. </a:t>
            </a:r>
          </a:p>
          <a:p>
            <a:pPr>
              <a:defRPr/>
            </a:pPr>
            <a:r>
              <a:rPr lang="en-US" dirty="0"/>
              <a:t>“Volunteering” v. “unpaid internship” – see </a:t>
            </a:r>
            <a:r>
              <a:rPr lang="en-US" dirty="0">
                <a:hlinkClick r:id="rId2"/>
              </a:rPr>
              <a:t>handout</a:t>
            </a:r>
            <a:r>
              <a:rPr lang="en-US" dirty="0"/>
              <a:t> for details </a:t>
            </a:r>
          </a:p>
          <a:p>
            <a:pPr>
              <a:defRPr/>
            </a:pPr>
            <a:r>
              <a:rPr lang="en-US" dirty="0"/>
              <a:t>At UA, individuals generally may not provide services for the university without compensation.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D7E1-547E-A3AF-8F58-A5BC715B810E}"/>
              </a:ext>
            </a:extLst>
          </p:cNvPr>
          <p:cNvSpPr>
            <a:spLocks noGrp="1"/>
          </p:cNvSpPr>
          <p:nvPr>
            <p:ph type="title"/>
          </p:nvPr>
        </p:nvSpPr>
        <p:spPr/>
        <p:txBody>
          <a:bodyPr/>
          <a:lstStyle/>
          <a:p>
            <a:pPr>
              <a:defRPr/>
            </a:pPr>
            <a:r>
              <a:rPr lang="en-US" dirty="0"/>
              <a:t>Useful Websites</a:t>
            </a:r>
          </a:p>
        </p:txBody>
      </p:sp>
      <p:sp>
        <p:nvSpPr>
          <p:cNvPr id="3" name="Content Placeholder 2">
            <a:extLst>
              <a:ext uri="{FF2B5EF4-FFF2-40B4-BE49-F238E27FC236}">
                <a16:creationId xmlns:a16="http://schemas.microsoft.com/office/drawing/2014/main" id="{208B45C3-CDEE-37B2-04F9-BC0E33EB0F8A}"/>
              </a:ext>
            </a:extLst>
          </p:cNvPr>
          <p:cNvSpPr>
            <a:spLocks noGrp="1"/>
          </p:cNvSpPr>
          <p:nvPr>
            <p:ph idx="1"/>
          </p:nvPr>
        </p:nvSpPr>
        <p:spPr>
          <a:xfrm>
            <a:off x="457200" y="838200"/>
            <a:ext cx="8229600" cy="4495800"/>
          </a:xfrm>
        </p:spPr>
        <p:txBody>
          <a:bodyPr/>
          <a:lstStyle/>
          <a:p>
            <a:pPr>
              <a:defRPr/>
            </a:pPr>
            <a:endParaRPr lang="en-US" sz="2400" dirty="0">
              <a:hlinkClick r:id="rId3"/>
            </a:endParaRPr>
          </a:p>
          <a:p>
            <a:pPr>
              <a:defRPr/>
            </a:pPr>
            <a:r>
              <a:rPr lang="en-US" sz="2800" dirty="0"/>
              <a:t>International Center</a:t>
            </a:r>
          </a:p>
          <a:p>
            <a:pPr lvl="1">
              <a:defRPr/>
            </a:pPr>
            <a:r>
              <a:rPr lang="en-US" sz="2000" u="sng" dirty="0"/>
              <a:t>http://www.uakron.edu/international/current-students</a:t>
            </a:r>
          </a:p>
          <a:p>
            <a:pPr>
              <a:defRPr/>
            </a:pPr>
            <a:r>
              <a:rPr lang="en-US" sz="2800" dirty="0"/>
              <a:t>OPT</a:t>
            </a:r>
          </a:p>
          <a:p>
            <a:pPr lvl="1">
              <a:defRPr/>
            </a:pPr>
            <a:r>
              <a:rPr lang="da-DK" sz="2000" dirty="0">
                <a:hlinkClick r:id="rId4"/>
              </a:rPr>
              <a:t>USCIS OPT for F-1 Students</a:t>
            </a:r>
            <a:endParaRPr lang="en-US" sz="2000" dirty="0"/>
          </a:p>
          <a:p>
            <a:pPr>
              <a:defRPr/>
            </a:pPr>
            <a:r>
              <a:rPr lang="en-US" sz="2800" dirty="0"/>
              <a:t>STEM OPT</a:t>
            </a:r>
          </a:p>
          <a:p>
            <a:pPr lvl="1">
              <a:defRPr/>
            </a:pPr>
            <a:r>
              <a:rPr lang="en-US" sz="2000" dirty="0">
                <a:hlinkClick r:id="rId5"/>
              </a:rPr>
              <a:t>Study in the States</a:t>
            </a:r>
            <a:endParaRPr lang="en-US" sz="2000" dirty="0"/>
          </a:p>
          <a:p>
            <a:pPr lvl="1">
              <a:defRPr/>
            </a:pPr>
            <a:r>
              <a:rPr lang="en-US" sz="2000" dirty="0">
                <a:hlinkClick r:id="rId6"/>
              </a:rPr>
              <a:t>USCIS OPT Extension for STEM Students</a:t>
            </a:r>
            <a:endParaRPr lang="en-US" sz="2000" dirty="0"/>
          </a:p>
          <a:p>
            <a:pPr lvl="1">
              <a:defRPr/>
            </a:pPr>
            <a:r>
              <a:rPr lang="en-US" sz="2000" dirty="0">
                <a:hlinkClick r:id="rId7"/>
              </a:rPr>
              <a:t>STEM Designated Degree Program List</a:t>
            </a:r>
            <a:endParaRPr lang="en-US" sz="2000" dirty="0"/>
          </a:p>
          <a:p>
            <a:pPr>
              <a:defRPr/>
            </a:pPr>
            <a:r>
              <a:rPr lang="en-US" sz="2800" dirty="0"/>
              <a:t>SEVP Portal</a:t>
            </a:r>
          </a:p>
          <a:p>
            <a:pPr lvl="1">
              <a:defRPr/>
            </a:pPr>
            <a:r>
              <a:rPr lang="en-US" sz="2000" dirty="0">
                <a:hlinkClick r:id="rId8"/>
              </a:rPr>
              <a:t>https://studyinthestates.dhs.gov/sevp-portal-help</a:t>
            </a:r>
            <a:endParaRPr lang="en-US" sz="2000" dirty="0"/>
          </a:p>
          <a:p>
            <a:pPr marL="0" indent="0">
              <a:buFont typeface="Wingdings" panose="05000000000000000000" pitchFamily="2" charset="2"/>
              <a:buNone/>
              <a:defRPr/>
            </a:pPr>
            <a:endParaRPr lang="en-US" sz="2400" dirty="0"/>
          </a:p>
          <a:p>
            <a:pPr>
              <a:defRPr/>
            </a:pPr>
            <a:endParaRPr lang="en-US" sz="2400" dirty="0"/>
          </a:p>
          <a:p>
            <a:pPr marL="457200" lvl="1" indent="0">
              <a:buFontTx/>
              <a:buNone/>
              <a:defRPr/>
            </a:pPr>
            <a:endParaRPr lang="en-US" sz="2000" dirty="0"/>
          </a:p>
          <a:p>
            <a:pPr lvl="2">
              <a:defRPr/>
            </a:pPr>
            <a:endParaRPr lang="en-US" sz="2000" dirty="0"/>
          </a:p>
          <a:p>
            <a:pP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AB4B6-4847-E39F-E81F-B9DB5C27A185}"/>
              </a:ext>
            </a:extLst>
          </p:cNvPr>
          <p:cNvSpPr>
            <a:spLocks noGrp="1"/>
          </p:cNvSpPr>
          <p:nvPr>
            <p:ph type="title"/>
          </p:nvPr>
        </p:nvSpPr>
        <p:spPr/>
        <p:txBody>
          <a:bodyPr/>
          <a:lstStyle/>
          <a:p>
            <a:pPr>
              <a:defRPr/>
            </a:pPr>
            <a:r>
              <a:rPr lang="en-US" sz="4000" dirty="0"/>
              <a:t>Who to contact about CPT/OPT</a:t>
            </a:r>
          </a:p>
        </p:txBody>
      </p:sp>
      <p:sp>
        <p:nvSpPr>
          <p:cNvPr id="3" name="Content Placeholder 2">
            <a:extLst>
              <a:ext uri="{FF2B5EF4-FFF2-40B4-BE49-F238E27FC236}">
                <a16:creationId xmlns:a16="http://schemas.microsoft.com/office/drawing/2014/main" id="{45952912-D7A6-1F8C-6DD5-072BBC35FB95}"/>
              </a:ext>
            </a:extLst>
          </p:cNvPr>
          <p:cNvSpPr>
            <a:spLocks noGrp="1"/>
          </p:cNvSpPr>
          <p:nvPr>
            <p:ph idx="1"/>
          </p:nvPr>
        </p:nvSpPr>
        <p:spPr>
          <a:xfrm>
            <a:off x="457200" y="1600200"/>
            <a:ext cx="8305800" cy="5105400"/>
          </a:xfrm>
        </p:spPr>
        <p:txBody>
          <a:bodyPr/>
          <a:lstStyle/>
          <a:p>
            <a:pPr>
              <a:defRPr/>
            </a:pPr>
            <a:r>
              <a:rPr lang="en-US" sz="2800" dirty="0"/>
              <a:t>Charva Jackson – Associate Director, International Student Services &amp; Support</a:t>
            </a:r>
          </a:p>
          <a:p>
            <a:pPr>
              <a:defRPr/>
            </a:pPr>
            <a:r>
              <a:rPr lang="en-US" sz="2800" dirty="0"/>
              <a:t>Jung Shin – Assistant Director, Immigration Services</a:t>
            </a:r>
            <a:endParaRPr lang="en-US" sz="2000" dirty="0"/>
          </a:p>
          <a:p>
            <a:pPr marL="457200" lvl="1" indent="0">
              <a:buFontTx/>
              <a:buNone/>
              <a:defRPr/>
            </a:pPr>
            <a:r>
              <a:rPr lang="en-US" sz="2000" dirty="0"/>
              <a:t>	</a:t>
            </a:r>
          </a:p>
          <a:p>
            <a:pPr marL="0" indent="0" algn="ctr">
              <a:buFont typeface="Wingdings" panose="05000000000000000000" pitchFamily="2" charset="2"/>
              <a:buNone/>
              <a:defRPr/>
            </a:pPr>
            <a:r>
              <a:rPr lang="en-US" sz="1800" dirty="0"/>
              <a:t>Location: International Center</a:t>
            </a:r>
          </a:p>
          <a:p>
            <a:pPr marL="0" indent="0" algn="ctr">
              <a:buFont typeface="Wingdings" panose="05000000000000000000" pitchFamily="2" charset="2"/>
              <a:buNone/>
              <a:defRPr/>
            </a:pPr>
            <a:r>
              <a:rPr lang="en-US" sz="1800" dirty="0"/>
              <a:t>Simmons Hall Room 205</a:t>
            </a:r>
          </a:p>
          <a:p>
            <a:pPr marL="0" indent="0" algn="ctr">
              <a:buFont typeface="Wingdings" panose="05000000000000000000" pitchFamily="2" charset="2"/>
              <a:buNone/>
              <a:defRPr/>
            </a:pPr>
            <a:r>
              <a:rPr lang="en-US" sz="1800" dirty="0"/>
              <a:t>Phone: (330) 972-6349</a:t>
            </a:r>
          </a:p>
          <a:p>
            <a:pPr marL="0" indent="0" algn="ctr">
              <a:buFont typeface="Wingdings" panose="05000000000000000000" pitchFamily="2" charset="2"/>
              <a:buNone/>
              <a:defRPr/>
            </a:pPr>
            <a:r>
              <a:rPr lang="en-US" sz="1800" dirty="0">
                <a:hlinkClick r:id="rId3"/>
              </a:rPr>
              <a:t>immigration@uakron.edu</a:t>
            </a:r>
            <a:r>
              <a:rPr lang="en-US" sz="1800" dirty="0"/>
              <a:t> </a:t>
            </a:r>
          </a:p>
          <a:p>
            <a:pPr lvl="1">
              <a:defRPr/>
            </a:pPr>
            <a:endParaRPr lang="en-US" sz="2000" dirty="0"/>
          </a:p>
          <a:p>
            <a:pP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A0E-6729-EBDA-347F-19F29196ECDF}"/>
              </a:ext>
            </a:extLst>
          </p:cNvPr>
          <p:cNvSpPr>
            <a:spLocks noGrp="1"/>
          </p:cNvSpPr>
          <p:nvPr>
            <p:ph type="title"/>
          </p:nvPr>
        </p:nvSpPr>
        <p:spPr/>
        <p:txBody>
          <a:bodyPr/>
          <a:lstStyle/>
          <a:p>
            <a:pPr>
              <a:defRPr/>
            </a:pPr>
            <a:r>
              <a:rPr lang="en-US" dirty="0"/>
              <a:t>Disclaimer</a:t>
            </a:r>
          </a:p>
        </p:txBody>
      </p:sp>
      <p:sp>
        <p:nvSpPr>
          <p:cNvPr id="3" name="Content Placeholder 2">
            <a:extLst>
              <a:ext uri="{FF2B5EF4-FFF2-40B4-BE49-F238E27FC236}">
                <a16:creationId xmlns:a16="http://schemas.microsoft.com/office/drawing/2014/main" id="{E2E7549B-07CA-116E-9671-6D6C66552504}"/>
              </a:ext>
            </a:extLst>
          </p:cNvPr>
          <p:cNvSpPr>
            <a:spLocks noGrp="1"/>
          </p:cNvSpPr>
          <p:nvPr>
            <p:ph idx="1"/>
          </p:nvPr>
        </p:nvSpPr>
        <p:spPr/>
        <p:txBody>
          <a:bodyPr/>
          <a:lstStyle/>
          <a:p>
            <a:pPr marL="0" indent="0" algn="ctr">
              <a:buFont typeface="Wingdings" panose="05000000000000000000" pitchFamily="2" charset="2"/>
              <a:buNone/>
              <a:defRPr/>
            </a:pPr>
            <a:r>
              <a:rPr lang="en-US" sz="2000" dirty="0">
                <a:effectLst/>
              </a:rPr>
              <a:t>The International Center is able to provide you with general guidance.  However, any advice provided to you by our office, as well as the information in this presentation, should not be construed as legal advice. Additionally, due to the fluid nature of governmental interpretation, the U.S. government may change its interpretation of these immigration laws/regulations and eligibility requirements for benefits, at any time.  We will do our best to provide you with the most current guidance.  Each case is fact-specific and it is advised that you contact an experienced immigration attorney if you have questions regarding your situation.</a:t>
            </a:r>
          </a:p>
          <a:p>
            <a:pPr marL="0" indent="0">
              <a:buFont typeface="Wingdings" panose="05000000000000000000" pitchFamily="2" charset="2"/>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9C54-4D24-7F51-4E35-562738F5AC59}"/>
              </a:ext>
            </a:extLst>
          </p:cNvPr>
          <p:cNvSpPr>
            <a:spLocks noGrp="1"/>
          </p:cNvSpPr>
          <p:nvPr>
            <p:ph type="title"/>
          </p:nvPr>
        </p:nvSpPr>
        <p:spPr>
          <a:xfrm rot="20714598">
            <a:off x="128588" y="2398713"/>
            <a:ext cx="8869362" cy="1565275"/>
          </a:xfrm>
        </p:spPr>
        <p:txBody>
          <a:bodyPr/>
          <a:lstStyle/>
          <a:p>
            <a:pPr>
              <a:defRPr/>
            </a:pPr>
            <a:r>
              <a:rPr lang="en-US" sz="5000" dirty="0"/>
              <a:t>Questions?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9A3D-E6AE-F60E-0905-E9F2E4F643A5}"/>
              </a:ext>
            </a:extLst>
          </p:cNvPr>
          <p:cNvSpPr>
            <a:spLocks noGrp="1"/>
          </p:cNvSpPr>
          <p:nvPr>
            <p:ph type="title"/>
          </p:nvPr>
        </p:nvSpPr>
        <p:spPr/>
        <p:txBody>
          <a:bodyPr/>
          <a:lstStyle/>
          <a:p>
            <a:r>
              <a:rPr lang="en-US" dirty="0"/>
              <a:t>Off campus employment</a:t>
            </a:r>
          </a:p>
        </p:txBody>
      </p:sp>
      <p:sp>
        <p:nvSpPr>
          <p:cNvPr id="3" name="Content Placeholder 2">
            <a:extLst>
              <a:ext uri="{FF2B5EF4-FFF2-40B4-BE49-F238E27FC236}">
                <a16:creationId xmlns:a16="http://schemas.microsoft.com/office/drawing/2014/main" id="{B0230A4D-75CC-109A-8A28-B3D9A8A0256D}"/>
              </a:ext>
            </a:extLst>
          </p:cNvPr>
          <p:cNvSpPr>
            <a:spLocks noGrp="1"/>
          </p:cNvSpPr>
          <p:nvPr>
            <p:ph idx="1"/>
          </p:nvPr>
        </p:nvSpPr>
        <p:spPr/>
        <p:txBody>
          <a:bodyPr/>
          <a:lstStyle/>
          <a:p>
            <a:pPr algn="l" rtl="0" fontAlgn="base">
              <a:buFont typeface="Arial" panose="020B0604020202020204" pitchFamily="34" charset="0"/>
              <a:buChar char="•"/>
            </a:pPr>
            <a:r>
              <a:rPr lang="en-US" sz="3600" b="1" i="0" u="none" strike="noStrike" dirty="0">
                <a:solidFill>
                  <a:srgbClr val="004C9D"/>
                </a:solidFill>
                <a:effectLst/>
                <a:latin typeface="+mn-lt"/>
              </a:rPr>
              <a:t>Must study for </a:t>
            </a:r>
            <a:r>
              <a:rPr lang="en-US" sz="3600" b="1" i="0" u="sng" dirty="0">
                <a:solidFill>
                  <a:srgbClr val="004C9D"/>
                </a:solidFill>
                <a:effectLst/>
                <a:latin typeface="+mn-lt"/>
              </a:rPr>
              <a:t>one academic year</a:t>
            </a:r>
            <a:r>
              <a:rPr lang="en-US" sz="3600" b="1" i="0" u="none" strike="noStrike" dirty="0">
                <a:solidFill>
                  <a:srgbClr val="004C9D"/>
                </a:solidFill>
                <a:effectLst/>
                <a:latin typeface="+mn-lt"/>
              </a:rPr>
              <a:t> to qualify for off campus work.</a:t>
            </a:r>
            <a:r>
              <a:rPr lang="en-US" sz="3600" b="1" i="0" u="none" strike="noStrike" dirty="0">
                <a:solidFill>
                  <a:srgbClr val="A89968"/>
                </a:solidFill>
                <a:effectLst/>
                <a:latin typeface="+mn-lt"/>
              </a:rPr>
              <a:t> </a:t>
            </a:r>
            <a:r>
              <a:rPr lang="en-US" sz="3600" b="0" i="0" dirty="0">
                <a:solidFill>
                  <a:srgbClr val="000000"/>
                </a:solidFill>
                <a:effectLst/>
                <a:latin typeface="+mn-lt"/>
              </a:rPr>
              <a:t>​</a:t>
            </a:r>
            <a:endParaRPr lang="en-US" sz="3600" dirty="0">
              <a:solidFill>
                <a:srgbClr val="000000"/>
              </a:solidFill>
              <a:latin typeface="+mn-lt"/>
            </a:endParaRPr>
          </a:p>
          <a:p>
            <a:pPr lvl="1" fontAlgn="base"/>
            <a:r>
              <a:rPr lang="en-US" sz="3600" u="none" strike="noStrike" dirty="0">
                <a:solidFill>
                  <a:srgbClr val="595959"/>
                </a:solidFill>
                <a:effectLst/>
                <a:latin typeface="Calibri" panose="020F0502020204030204" pitchFamily="34" charset="0"/>
              </a:rPr>
              <a:t>International students are not permitted to work off campus without employment authorization.</a:t>
            </a:r>
            <a:r>
              <a:rPr lang="en-US" sz="3600" b="0" i="0" dirty="0">
                <a:solidFill>
                  <a:srgbClr val="000000"/>
                </a:solidFill>
                <a:effectLst/>
                <a:latin typeface="Calibri" panose="020F0502020204030204" pitchFamily="34" charset="0"/>
              </a:rPr>
              <a:t>​</a:t>
            </a:r>
          </a:p>
          <a:p>
            <a:pPr lvl="1" fontAlgn="base"/>
            <a:r>
              <a:rPr lang="en-US" sz="3600" dirty="0">
                <a:solidFill>
                  <a:srgbClr val="C00000"/>
                </a:solidFill>
                <a:latin typeface="Calibri" panose="020F0502020204030204" pitchFamily="34" charset="0"/>
              </a:rPr>
              <a:t>Unauthorized off campus employment is grounds for termination of your SEVIS Record.</a:t>
            </a:r>
          </a:p>
          <a:p>
            <a:endParaRPr lang="en-US" dirty="0"/>
          </a:p>
        </p:txBody>
      </p:sp>
    </p:spTree>
    <p:extLst>
      <p:ext uri="{BB962C8B-B14F-4D97-AF65-F5344CB8AC3E}">
        <p14:creationId xmlns:p14="http://schemas.microsoft.com/office/powerpoint/2010/main" val="105775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7193-21E6-94BF-2E05-A0D38EAB2097}"/>
              </a:ext>
            </a:extLst>
          </p:cNvPr>
          <p:cNvSpPr>
            <a:spLocks noGrp="1"/>
          </p:cNvSpPr>
          <p:nvPr>
            <p:ph type="title"/>
          </p:nvPr>
        </p:nvSpPr>
        <p:spPr/>
        <p:txBody>
          <a:bodyPr/>
          <a:lstStyle/>
          <a:p>
            <a:pPr>
              <a:defRPr/>
            </a:pPr>
            <a:r>
              <a:rPr lang="en-US" dirty="0"/>
              <a:t>Overview</a:t>
            </a:r>
          </a:p>
        </p:txBody>
      </p:sp>
      <p:sp>
        <p:nvSpPr>
          <p:cNvPr id="3" name="Content Placeholder 2">
            <a:extLst>
              <a:ext uri="{FF2B5EF4-FFF2-40B4-BE49-F238E27FC236}">
                <a16:creationId xmlns:a16="http://schemas.microsoft.com/office/drawing/2014/main" id="{3C4C255F-2369-4119-1A08-68C7BDA058EE}"/>
              </a:ext>
            </a:extLst>
          </p:cNvPr>
          <p:cNvSpPr>
            <a:spLocks noGrp="1"/>
          </p:cNvSpPr>
          <p:nvPr>
            <p:ph idx="1"/>
          </p:nvPr>
        </p:nvSpPr>
        <p:spPr>
          <a:xfrm>
            <a:off x="457200" y="1524000"/>
            <a:ext cx="8229600" cy="4495800"/>
          </a:xfrm>
        </p:spPr>
        <p:txBody>
          <a:bodyPr/>
          <a:lstStyle/>
          <a:p>
            <a:pPr>
              <a:defRPr/>
            </a:pPr>
            <a:r>
              <a:rPr lang="en-US" dirty="0"/>
              <a:t>CPT</a:t>
            </a:r>
          </a:p>
          <a:p>
            <a:pPr>
              <a:defRPr/>
            </a:pPr>
            <a:r>
              <a:rPr lang="en-US" dirty="0"/>
              <a:t>OPT (Post-Completion and STEM Extension)</a:t>
            </a:r>
          </a:p>
          <a:p>
            <a:pPr>
              <a:defRPr/>
            </a:pPr>
            <a:r>
              <a:rPr lang="en-US" dirty="0"/>
              <a:t>Volunteering and Unpaid Internships</a:t>
            </a:r>
          </a:p>
          <a:p>
            <a:pPr>
              <a:defRPr/>
            </a:pPr>
            <a:r>
              <a:rPr lang="en-US" dirty="0"/>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A96-6C68-BDCB-2197-F4985963DC4E}"/>
              </a:ext>
            </a:extLst>
          </p:cNvPr>
          <p:cNvSpPr>
            <a:spLocks noGrp="1"/>
          </p:cNvSpPr>
          <p:nvPr>
            <p:ph type="title"/>
          </p:nvPr>
        </p:nvSpPr>
        <p:spPr/>
        <p:txBody>
          <a:bodyPr/>
          <a:lstStyle/>
          <a:p>
            <a:pPr>
              <a:defRPr/>
            </a:pPr>
            <a:r>
              <a:rPr lang="en-US" dirty="0"/>
              <a:t>What is CPT?</a:t>
            </a:r>
          </a:p>
        </p:txBody>
      </p:sp>
      <p:sp>
        <p:nvSpPr>
          <p:cNvPr id="3" name="Content Placeholder 2">
            <a:extLst>
              <a:ext uri="{FF2B5EF4-FFF2-40B4-BE49-F238E27FC236}">
                <a16:creationId xmlns:a16="http://schemas.microsoft.com/office/drawing/2014/main" id="{E6789CBF-E27C-5C9E-1AF6-1F7053E0CB86}"/>
              </a:ext>
            </a:extLst>
          </p:cNvPr>
          <p:cNvSpPr>
            <a:spLocks noGrp="1"/>
          </p:cNvSpPr>
          <p:nvPr>
            <p:ph idx="1"/>
          </p:nvPr>
        </p:nvSpPr>
        <p:spPr/>
        <p:txBody>
          <a:bodyPr/>
          <a:lstStyle/>
          <a:p>
            <a:pPr>
              <a:defRPr/>
            </a:pPr>
            <a:r>
              <a:rPr lang="en-US" dirty="0"/>
              <a:t>Curricular Practical Training (CPT) is an integral part of the established curriculum which allows students to engage in training that is required or optional. These include internships, </a:t>
            </a:r>
            <a:r>
              <a:rPr lang="en-US" dirty="0" err="1"/>
              <a:t>clinicals</a:t>
            </a:r>
            <a:r>
              <a:rPr lang="en-US" dirty="0"/>
              <a:t>, co-ops, or practicums.</a:t>
            </a:r>
          </a:p>
          <a:p>
            <a:pPr>
              <a:defRPr/>
            </a:pPr>
            <a:r>
              <a:rPr lang="en-US" dirty="0"/>
              <a:t>CPT is done DURING your degree program (before you graduate)</a:t>
            </a:r>
          </a:p>
          <a:p>
            <a:pPr>
              <a:defRPr/>
            </a:pPr>
            <a:r>
              <a:rPr lang="en-US" dirty="0"/>
              <a:t>You are still an F-1 student while on CPT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8E3A6-4D20-8AF3-F07E-8C440229BAB7}"/>
              </a:ext>
            </a:extLst>
          </p:cNvPr>
          <p:cNvSpPr>
            <a:spLocks noGrp="1"/>
          </p:cNvSpPr>
          <p:nvPr>
            <p:ph type="title"/>
          </p:nvPr>
        </p:nvSpPr>
        <p:spPr>
          <a:xfrm>
            <a:off x="704850" y="92982"/>
            <a:ext cx="7886700" cy="1325563"/>
          </a:xfrm>
        </p:spPr>
        <p:txBody>
          <a:bodyPr/>
          <a:lstStyle/>
          <a:p>
            <a:pPr>
              <a:defRPr/>
            </a:pPr>
            <a:r>
              <a:rPr lang="en-US" dirty="0"/>
              <a:t>CPT Regulations</a:t>
            </a:r>
          </a:p>
        </p:txBody>
      </p:sp>
      <p:sp>
        <p:nvSpPr>
          <p:cNvPr id="3" name="Content Placeholder 2">
            <a:extLst>
              <a:ext uri="{FF2B5EF4-FFF2-40B4-BE49-F238E27FC236}">
                <a16:creationId xmlns:a16="http://schemas.microsoft.com/office/drawing/2014/main" id="{590F5A18-C1EA-4C73-2D33-499A90D8ED0A}"/>
              </a:ext>
            </a:extLst>
          </p:cNvPr>
          <p:cNvSpPr>
            <a:spLocks noGrp="1"/>
          </p:cNvSpPr>
          <p:nvPr>
            <p:ph idx="1"/>
          </p:nvPr>
        </p:nvSpPr>
        <p:spPr>
          <a:xfrm>
            <a:off x="552450" y="1253331"/>
            <a:ext cx="7886700" cy="4351338"/>
          </a:xfrm>
        </p:spPr>
        <p:txBody>
          <a:bodyPr/>
          <a:lstStyle/>
          <a:p>
            <a:pPr>
              <a:defRPr/>
            </a:pPr>
            <a:r>
              <a:rPr lang="en-US" sz="2800" dirty="0"/>
              <a:t>The work experience is an “integral part of the established curriculum”</a:t>
            </a:r>
          </a:p>
          <a:p>
            <a:pPr lvl="1">
              <a:defRPr/>
            </a:pPr>
            <a:r>
              <a:rPr lang="en-US" sz="2000" dirty="0">
                <a:solidFill>
                  <a:srgbClr val="004C9D"/>
                </a:solidFill>
              </a:rPr>
              <a:t>It is required of all students </a:t>
            </a:r>
          </a:p>
          <a:p>
            <a:pPr marL="457200" lvl="1" indent="0">
              <a:buFontTx/>
              <a:buNone/>
              <a:defRPr/>
            </a:pPr>
            <a:r>
              <a:rPr lang="en-US" sz="2000" dirty="0">
                <a:solidFill>
                  <a:srgbClr val="004C9D"/>
                </a:solidFill>
              </a:rPr>
              <a:t>		OR</a:t>
            </a:r>
          </a:p>
          <a:p>
            <a:pPr lvl="1">
              <a:defRPr/>
            </a:pPr>
            <a:r>
              <a:rPr lang="en-US" sz="2000" dirty="0">
                <a:solidFill>
                  <a:srgbClr val="004C9D"/>
                </a:solidFill>
              </a:rPr>
              <a:t>It is optional. If it is optional, then you MUST register for a course that corresponds to the internship/training in the same semester.</a:t>
            </a:r>
          </a:p>
          <a:p>
            <a:pPr>
              <a:defRPr/>
            </a:pPr>
            <a:r>
              <a:rPr lang="en-US" sz="2800" dirty="0"/>
              <a:t>The work is offered through a cooperative agreement between the University and the employer.</a:t>
            </a:r>
          </a:p>
          <a:p>
            <a:pPr lvl="1">
              <a:defRPr/>
            </a:pPr>
            <a:r>
              <a:rPr lang="en-US" sz="2000" dirty="0">
                <a:solidFill>
                  <a:srgbClr val="004C9D"/>
                </a:solidFill>
              </a:rPr>
              <a:t>A job offer letter meets this requirement.</a:t>
            </a:r>
          </a:p>
          <a:p>
            <a:pPr>
              <a:defRPr/>
            </a:pPr>
            <a:r>
              <a:rPr lang="en-US" sz="2400" dirty="0"/>
              <a:t>You must maintain valid F-1 status to be eligible</a:t>
            </a:r>
          </a:p>
          <a:p>
            <a:pPr>
              <a:defRPr/>
            </a:pPr>
            <a:endParaRPr lang="en-US" sz="2400" dirty="0">
              <a:solidFill>
                <a:srgbClr val="004C9D"/>
              </a:solidFill>
            </a:endParaRPr>
          </a:p>
          <a:p>
            <a:pPr lvl="1">
              <a:defRPr/>
            </a:pPr>
            <a:endParaRPr lang="en-US" sz="2000" dirty="0">
              <a:solidFill>
                <a:srgbClr val="004C9D"/>
              </a:solidFill>
            </a:endParaRPr>
          </a:p>
          <a:p>
            <a:pPr lvl="1">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507D-D1A1-3005-20FA-7D582DA6D70B}"/>
              </a:ext>
            </a:extLst>
          </p:cNvPr>
          <p:cNvSpPr>
            <a:spLocks noGrp="1"/>
          </p:cNvSpPr>
          <p:nvPr>
            <p:ph type="title"/>
          </p:nvPr>
        </p:nvSpPr>
        <p:spPr/>
        <p:txBody>
          <a:bodyPr/>
          <a:lstStyle/>
          <a:p>
            <a:pPr>
              <a:defRPr/>
            </a:pPr>
            <a:r>
              <a:rPr lang="en-US" dirty="0"/>
              <a:t>CPT Regulations, continued</a:t>
            </a:r>
          </a:p>
        </p:txBody>
      </p:sp>
      <p:graphicFrame>
        <p:nvGraphicFramePr>
          <p:cNvPr id="5" name="Content Placeholder 2">
            <a:extLst>
              <a:ext uri="{FF2B5EF4-FFF2-40B4-BE49-F238E27FC236}">
                <a16:creationId xmlns:a16="http://schemas.microsoft.com/office/drawing/2014/main" id="{3034001A-5C61-2ED8-00AD-64CEA291491F}"/>
              </a:ext>
            </a:extLst>
          </p:cNvPr>
          <p:cNvGraphicFramePr>
            <a:graphicFrameLocks noGrp="1"/>
          </p:cNvGraphicFramePr>
          <p:nvPr>
            <p:ph idx="1"/>
            <p:extLst>
              <p:ext uri="{D42A27DB-BD31-4B8C-83A1-F6EECF244321}">
                <p14:modId xmlns:p14="http://schemas.microsoft.com/office/powerpoint/2010/main" val="1843067033"/>
              </p:ext>
            </p:extLst>
          </p:nvPr>
        </p:nvGraphicFramePr>
        <p:xfrm>
          <a:off x="541564" y="169068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DEA9-40C1-1C1E-F751-EA1482CA4A22}"/>
              </a:ext>
            </a:extLst>
          </p:cNvPr>
          <p:cNvSpPr>
            <a:spLocks noGrp="1"/>
          </p:cNvSpPr>
          <p:nvPr>
            <p:ph type="title"/>
          </p:nvPr>
        </p:nvSpPr>
        <p:spPr/>
        <p:txBody>
          <a:bodyPr/>
          <a:lstStyle/>
          <a:p>
            <a:pPr>
              <a:defRPr/>
            </a:pPr>
            <a:r>
              <a:rPr lang="en-US" dirty="0"/>
              <a:t>Graduate Students</a:t>
            </a:r>
          </a:p>
        </p:txBody>
      </p:sp>
      <p:sp>
        <p:nvSpPr>
          <p:cNvPr id="3" name="Content Placeholder 2">
            <a:extLst>
              <a:ext uri="{FF2B5EF4-FFF2-40B4-BE49-F238E27FC236}">
                <a16:creationId xmlns:a16="http://schemas.microsoft.com/office/drawing/2014/main" id="{F83BE796-5A72-13B5-421F-2DDAA7A75916}"/>
              </a:ext>
            </a:extLst>
          </p:cNvPr>
          <p:cNvSpPr>
            <a:spLocks noGrp="1"/>
          </p:cNvSpPr>
          <p:nvPr>
            <p:ph idx="1"/>
          </p:nvPr>
        </p:nvSpPr>
        <p:spPr>
          <a:xfrm>
            <a:off x="628650" y="1586139"/>
            <a:ext cx="7886700" cy="4351338"/>
          </a:xfrm>
        </p:spPr>
        <p:txBody>
          <a:bodyPr/>
          <a:lstStyle/>
          <a:p>
            <a:pPr>
              <a:defRPr/>
            </a:pPr>
            <a:r>
              <a:rPr lang="en-US" sz="3200" dirty="0"/>
              <a:t>Graduate Assistants</a:t>
            </a:r>
          </a:p>
          <a:p>
            <a:pPr lvl="1">
              <a:defRPr/>
            </a:pPr>
            <a:r>
              <a:rPr lang="en-US" sz="3200" dirty="0">
                <a:solidFill>
                  <a:srgbClr val="004C9D"/>
                </a:solidFill>
              </a:rPr>
              <a:t>You </a:t>
            </a:r>
            <a:r>
              <a:rPr lang="en-US" sz="3200" b="1" u="sng" dirty="0">
                <a:solidFill>
                  <a:srgbClr val="004C9D"/>
                </a:solidFill>
              </a:rPr>
              <a:t>cannot</a:t>
            </a:r>
            <a:r>
              <a:rPr lang="en-US" sz="3200" u="sng" dirty="0">
                <a:solidFill>
                  <a:srgbClr val="004C9D"/>
                </a:solidFill>
              </a:rPr>
              <a:t> </a:t>
            </a:r>
            <a:r>
              <a:rPr lang="en-US" sz="3200" dirty="0">
                <a:solidFill>
                  <a:srgbClr val="004C9D"/>
                </a:solidFill>
              </a:rPr>
              <a:t>do CPT during fall or spring if you have a Graduate Assistantship that covers fall and spring.</a:t>
            </a:r>
          </a:p>
          <a:p>
            <a:pPr marL="857250" lvl="2" indent="0">
              <a:buFont typeface="Wingdings" panose="05000000000000000000" pitchFamily="2" charset="2"/>
              <a:buNone/>
              <a:defRPr/>
            </a:pPr>
            <a:r>
              <a:rPr lang="en-US" sz="3200" dirty="0">
                <a:solidFill>
                  <a:srgbClr val="004C9D"/>
                </a:solidFill>
              </a:rPr>
              <a:t>	- </a:t>
            </a:r>
            <a:r>
              <a:rPr lang="en-US" sz="3200" i="1" dirty="0">
                <a:solidFill>
                  <a:srgbClr val="004C9D"/>
                </a:solidFill>
              </a:rPr>
              <a:t>Some exceptions may apply</a:t>
            </a:r>
          </a:p>
          <a:p>
            <a:pPr lvl="1">
              <a:defRPr/>
            </a:pPr>
            <a:r>
              <a:rPr lang="en-US" sz="3200" dirty="0">
                <a:solidFill>
                  <a:srgbClr val="004C9D"/>
                </a:solidFill>
              </a:rPr>
              <a:t>If your GA contract does not cover summer, then you may do CPT in summer.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74797DB-47CE-0485-A171-5ED1EA7999A3}"/>
              </a:ext>
            </a:extLst>
          </p:cNvPr>
          <p:cNvSpPr>
            <a:spLocks noGrp="1" noChangeArrowheads="1"/>
          </p:cNvSpPr>
          <p:nvPr>
            <p:ph type="title"/>
          </p:nvPr>
        </p:nvSpPr>
        <p:spPr/>
        <p:txBody>
          <a:bodyPr/>
          <a:lstStyle/>
          <a:p>
            <a:pPr eaLnBrk="1" hangingPunct="1">
              <a:defRPr/>
            </a:pPr>
            <a:r>
              <a:rPr lang="en-US" altLang="en-US" dirty="0"/>
              <a:t>Applying for CPT</a:t>
            </a:r>
          </a:p>
        </p:txBody>
      </p:sp>
      <p:graphicFrame>
        <p:nvGraphicFramePr>
          <p:cNvPr id="74757" name="Rectangle 3">
            <a:extLst>
              <a:ext uri="{FF2B5EF4-FFF2-40B4-BE49-F238E27FC236}">
                <a16:creationId xmlns:a16="http://schemas.microsoft.com/office/drawing/2014/main" id="{CD499EC9-2EB6-6B67-7403-BC3315AE29F7}"/>
              </a:ext>
            </a:extLst>
          </p:cNvPr>
          <p:cNvGraphicFramePr/>
          <p:nvPr>
            <p:extLst>
              <p:ext uri="{D42A27DB-BD31-4B8C-83A1-F6EECF244321}">
                <p14:modId xmlns:p14="http://schemas.microsoft.com/office/powerpoint/2010/main" val="622790822"/>
              </p:ext>
            </p:extLst>
          </p:nvPr>
        </p:nvGraphicFramePr>
        <p:xfrm>
          <a:off x="381000" y="1219200"/>
          <a:ext cx="8305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Ro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79F31E-234A-43BC-8864-23555B3DD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890CAFE-3440-48E5-AF4E-B60BB34D14F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D43946A-035F-49AF-AC91-94524FB233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8901</TotalTime>
  <Words>1288</Words>
  <Application>Microsoft Office PowerPoint</Application>
  <PresentationFormat>On-screen Show (4:3)</PresentationFormat>
  <Paragraphs>154</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Roo</vt:lpstr>
      <vt:lpstr> </vt:lpstr>
      <vt:lpstr>Disclaimer</vt:lpstr>
      <vt:lpstr>Off campus employment</vt:lpstr>
      <vt:lpstr>Overview</vt:lpstr>
      <vt:lpstr>What is CPT?</vt:lpstr>
      <vt:lpstr>CPT Regulations</vt:lpstr>
      <vt:lpstr>CPT Regulations, continued</vt:lpstr>
      <vt:lpstr>Graduate Students</vt:lpstr>
      <vt:lpstr>Applying for CPT</vt:lpstr>
      <vt:lpstr>Optional Practical Training (OPT) </vt:lpstr>
      <vt:lpstr>Types of OPT</vt:lpstr>
      <vt:lpstr>OPT – How to Apply</vt:lpstr>
      <vt:lpstr>OPT – How to Apply, continued</vt:lpstr>
      <vt:lpstr>OPT Approved!</vt:lpstr>
      <vt:lpstr>SEVP Student Portal</vt:lpstr>
      <vt:lpstr>STEM OPT 24-month extension of OPT</vt:lpstr>
      <vt:lpstr>Volunteering and Unpaid Internships</vt:lpstr>
      <vt:lpstr>Useful Websites</vt:lpstr>
      <vt:lpstr>Who to contact about CPT/OPT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Blair</dc:creator>
  <cp:lastModifiedBy>Charva Jackson</cp:lastModifiedBy>
  <cp:revision>51</cp:revision>
  <dcterms:created xsi:type="dcterms:W3CDTF">2020-01-21T19:42:16Z</dcterms:created>
  <dcterms:modified xsi:type="dcterms:W3CDTF">2024-09-27T17:48:55Z</dcterms:modified>
</cp:coreProperties>
</file>